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72" r:id="rId1"/>
  </p:sldMasterIdLst>
  <p:notesMasterIdLst>
    <p:notesMasterId r:id="rId94"/>
  </p:notesMasterIdLst>
  <p:handoutMasterIdLst>
    <p:handoutMasterId r:id="rId95"/>
  </p:handoutMasterIdLst>
  <p:sldIdLst>
    <p:sldId id="381" r:id="rId2"/>
    <p:sldId id="382" r:id="rId3"/>
    <p:sldId id="383" r:id="rId4"/>
    <p:sldId id="384" r:id="rId5"/>
    <p:sldId id="385" r:id="rId6"/>
    <p:sldId id="578" r:id="rId7"/>
    <p:sldId id="440" r:id="rId8"/>
    <p:sldId id="441" r:id="rId9"/>
    <p:sldId id="579" r:id="rId10"/>
    <p:sldId id="596" r:id="rId11"/>
    <p:sldId id="659" r:id="rId12"/>
    <p:sldId id="443" r:id="rId13"/>
    <p:sldId id="442" r:id="rId14"/>
    <p:sldId id="598" r:id="rId15"/>
    <p:sldId id="599" r:id="rId16"/>
    <p:sldId id="636" r:id="rId17"/>
    <p:sldId id="600" r:id="rId18"/>
    <p:sldId id="664" r:id="rId19"/>
    <p:sldId id="580" r:id="rId20"/>
    <p:sldId id="652" r:id="rId21"/>
    <p:sldId id="651" r:id="rId22"/>
    <p:sldId id="653" r:id="rId23"/>
    <p:sldId id="601" r:id="rId24"/>
    <p:sldId id="602" r:id="rId25"/>
    <p:sldId id="603" r:id="rId26"/>
    <p:sldId id="576" r:id="rId27"/>
    <p:sldId id="604" r:id="rId28"/>
    <p:sldId id="448" r:id="rId29"/>
    <p:sldId id="449" r:id="rId30"/>
    <p:sldId id="439" r:id="rId31"/>
    <p:sldId id="451" r:id="rId32"/>
    <p:sldId id="630" r:id="rId33"/>
    <p:sldId id="605" r:id="rId34"/>
    <p:sldId id="582" r:id="rId35"/>
    <p:sldId id="453" r:id="rId36"/>
    <p:sldId id="641" r:id="rId37"/>
    <p:sldId id="454" r:id="rId38"/>
    <p:sldId id="455" r:id="rId39"/>
    <p:sldId id="457" r:id="rId40"/>
    <p:sldId id="583" r:id="rId41"/>
    <p:sldId id="480" r:id="rId42"/>
    <p:sldId id="483" r:id="rId43"/>
    <p:sldId id="484" r:id="rId44"/>
    <p:sldId id="486" r:id="rId45"/>
    <p:sldId id="606" r:id="rId46"/>
    <p:sldId id="607" r:id="rId47"/>
    <p:sldId id="665" r:id="rId48"/>
    <p:sldId id="489" r:id="rId49"/>
    <p:sldId id="492" r:id="rId50"/>
    <p:sldId id="493" r:id="rId51"/>
    <p:sldId id="490" r:id="rId52"/>
    <p:sldId id="491" r:id="rId53"/>
    <p:sldId id="609" r:id="rId54"/>
    <p:sldId id="503" r:id="rId55"/>
    <p:sldId id="608" r:id="rId56"/>
    <p:sldId id="501" r:id="rId57"/>
    <p:sldId id="502" r:id="rId58"/>
    <p:sldId id="610" r:id="rId59"/>
    <p:sldId id="500" r:id="rId60"/>
    <p:sldId id="520" r:id="rId61"/>
    <p:sldId id="545" r:id="rId62"/>
    <p:sldId id="546" r:id="rId63"/>
    <p:sldId id="611" r:id="rId64"/>
    <p:sldId id="656" r:id="rId65"/>
    <p:sldId id="657" r:id="rId66"/>
    <p:sldId id="644" r:id="rId67"/>
    <p:sldId id="593" r:id="rId68"/>
    <p:sldId id="508" r:id="rId69"/>
    <p:sldId id="504" r:id="rId70"/>
    <p:sldId id="534" r:id="rId71"/>
    <p:sldId id="533" r:id="rId72"/>
    <p:sldId id="613" r:id="rId73"/>
    <p:sldId id="532" r:id="rId74"/>
    <p:sldId id="537" r:id="rId75"/>
    <p:sldId id="539" r:id="rId76"/>
    <p:sldId id="538" r:id="rId77"/>
    <p:sldId id="543" r:id="rId78"/>
    <p:sldId id="661" r:id="rId79"/>
    <p:sldId id="542" r:id="rId80"/>
    <p:sldId id="594" r:id="rId81"/>
    <p:sldId id="615" r:id="rId82"/>
    <p:sldId id="614" r:id="rId83"/>
    <p:sldId id="616" r:id="rId84"/>
    <p:sldId id="662" r:id="rId85"/>
    <p:sldId id="658" r:id="rId86"/>
    <p:sldId id="620" r:id="rId87"/>
    <p:sldId id="624" r:id="rId88"/>
    <p:sldId id="622" r:id="rId89"/>
    <p:sldId id="621" r:id="rId90"/>
    <p:sldId id="623" r:id="rId91"/>
    <p:sldId id="436" r:id="rId92"/>
    <p:sldId id="481" r:id="rId93"/>
  </p:sldIdLst>
  <p:sldSz cx="12192000" cy="6858000"/>
  <p:notesSz cx="6858000" cy="9144000"/>
  <p:embeddedFontLst>
    <p:embeddedFont>
      <p:font typeface="Book Antiqua" panose="02040602050305030304" pitchFamily="18" charset="0"/>
      <p:regular r:id="rId96"/>
      <p:bold r:id="rId97"/>
      <p:italic r:id="rId98"/>
      <p:boldItalic r:id="rId99"/>
    </p:embeddedFon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Cambria Math" panose="02040503050406030204" pitchFamily="18" charset="0"/>
      <p:regular r:id="rId104"/>
    </p:embeddedFont>
    <p:embeddedFont>
      <p:font typeface="Century Gothic" panose="020B0502020202020204" pitchFamily="34" charset="0"/>
      <p:regular r:id="rId105"/>
      <p:bold r:id="rId106"/>
      <p:italic r:id="rId107"/>
      <p:boldItalic r:id="rId108"/>
    </p:embeddedFont>
    <p:embeddedFont>
      <p:font typeface="Garamond" panose="02020404030301010803" pitchFamily="18" charset="0"/>
      <p:regular r:id="rId109"/>
      <p:bold r:id="rId110"/>
      <p:italic r:id="rId111"/>
    </p:embeddedFont>
  </p:embeddedFontLst>
  <p:kinsoku lang="zh-CN" invalStChars="!),.:;?]}、。—ˇ¨〃々～‖…’”〕〉》」』〗】∶！＂＇），．：；？］｀｜｝·" invalEndChars="([{‘“〔〈《「『〖【（［｛．·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2E2E2E"/>
    <a:srgbClr val="4B4B4B"/>
    <a:srgbClr val="6C6C6C"/>
    <a:srgbClr val="FFFFB1"/>
    <a:srgbClr val="A200A2"/>
    <a:srgbClr val="00FF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4614" autoAdjust="0"/>
  </p:normalViewPr>
  <p:slideViewPr>
    <p:cSldViewPr>
      <p:cViewPr varScale="1">
        <p:scale>
          <a:sx n="127" d="100"/>
          <a:sy n="127" d="100"/>
        </p:scale>
        <p:origin x="186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7.fntdata"/><Relationship Id="rId110" Type="http://schemas.openxmlformats.org/officeDocument/2006/relationships/font" Target="fonts/font15.fntdata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1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69900" y="850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469900" y="3517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69900" y="6184900"/>
            <a:ext cx="2794000" cy="2108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3657600" y="1143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657600" y="1447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657600" y="20574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3657600" y="2362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657600" y="2667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3657600" y="2971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3657600" y="17526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3657600" y="838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3657600" y="3810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3657600" y="4114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3657600" y="47244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3657600" y="5029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9" name="Line 17"/>
          <p:cNvSpPr>
            <a:spLocks noChangeShapeType="1"/>
          </p:cNvSpPr>
          <p:nvPr/>
        </p:nvSpPr>
        <p:spPr bwMode="auto">
          <a:xfrm>
            <a:off x="3657600" y="5334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0" name="Line 18"/>
          <p:cNvSpPr>
            <a:spLocks noChangeShapeType="1"/>
          </p:cNvSpPr>
          <p:nvPr/>
        </p:nvSpPr>
        <p:spPr bwMode="auto">
          <a:xfrm>
            <a:off x="3657600" y="5638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>
            <a:off x="3657600" y="44196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>
            <a:off x="3657600" y="3505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3657600" y="6477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3657600" y="6781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5" name="Line 23"/>
          <p:cNvSpPr>
            <a:spLocks noChangeShapeType="1"/>
          </p:cNvSpPr>
          <p:nvPr/>
        </p:nvSpPr>
        <p:spPr bwMode="auto">
          <a:xfrm>
            <a:off x="3657600" y="73914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6" name="Line 24"/>
          <p:cNvSpPr>
            <a:spLocks noChangeShapeType="1"/>
          </p:cNvSpPr>
          <p:nvPr/>
        </p:nvSpPr>
        <p:spPr bwMode="auto">
          <a:xfrm>
            <a:off x="3657600" y="7696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>
            <a:off x="3657600" y="80010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>
            <a:off x="3657600" y="83058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>
            <a:off x="3657600" y="70866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3657600" y="6172200"/>
            <a:ext cx="312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auto">
          <a:xfrm>
            <a:off x="76200" y="8823325"/>
            <a:ext cx="6705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457200" y="381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3" name="Line 31"/>
          <p:cNvSpPr>
            <a:spLocks noChangeShapeType="1"/>
          </p:cNvSpPr>
          <p:nvPr/>
        </p:nvSpPr>
        <p:spPr bwMode="auto">
          <a:xfrm>
            <a:off x="457200" y="8763000"/>
            <a:ext cx="6324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4" name="Rectangle 32"/>
          <p:cNvSpPr>
            <a:spLocks noChangeArrowheads="1"/>
          </p:cNvSpPr>
          <p:nvPr/>
        </p:nvSpPr>
        <p:spPr bwMode="auto">
          <a:xfrm>
            <a:off x="77788" y="8824913"/>
            <a:ext cx="67024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>
                <a:latin typeface="Arial" panose="020B0604020202020204" pitchFamily="34" charset="0"/>
              </a:rPr>
              <a:t>	Statistics, 7/e	</a:t>
            </a:r>
            <a:r>
              <a:rPr lang="en-US" altLang="zh-CN" sz="1000"/>
              <a:t>©</a:t>
            </a:r>
            <a:r>
              <a:rPr lang="en-US" altLang="zh-CN" sz="1000">
                <a:latin typeface="Arial" panose="020B0604020202020204" pitchFamily="34" charset="0"/>
              </a:rPr>
              <a:t> 1997 Prentice-Hall, Inc.</a:t>
            </a:r>
          </a:p>
        </p:txBody>
      </p:sp>
      <p:sp>
        <p:nvSpPr>
          <p:cNvPr id="3105" name="Rectangle 33"/>
          <p:cNvSpPr>
            <a:spLocks noChangeArrowheads="1"/>
          </p:cNvSpPr>
          <p:nvPr/>
        </p:nvSpPr>
        <p:spPr bwMode="auto">
          <a:xfrm>
            <a:off x="77788" y="61913"/>
            <a:ext cx="67024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>
                <a:latin typeface="Arial" panose="020B0604020202020204" pitchFamily="34" charset="0"/>
              </a:rPr>
              <a:t>	Chapter 11 	</a:t>
            </a:r>
            <a:r>
              <a:rPr lang="en-US" altLang="zh-CN" sz="1200" b="1">
                <a:latin typeface="Arial" panose="020B0604020202020204" pitchFamily="34" charset="0"/>
              </a:rPr>
              <a:t>Student Lecture Notes</a:t>
            </a:r>
            <a:r>
              <a:rPr lang="en-US" altLang="zh-CN" sz="1200">
                <a:latin typeface="Arial" panose="020B0604020202020204" pitchFamily="34" charset="0"/>
              </a:rPr>
              <a:t>	 11-</a:t>
            </a:r>
            <a:fld id="{A15B4AFB-BDD0-43C7-A756-E2878B8B90B1}" type="slidenum">
              <a:rPr lang="en-US" altLang="zh-CN" sz="1200" smtClean="0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65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76600"/>
            <a:ext cx="502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notes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09700" y="692150"/>
            <a:ext cx="4038600" cy="2273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914400" y="3581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914400" y="3886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914400" y="41910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914400" y="44958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914400" y="48006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914400" y="5105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914400" y="5105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914400" y="5410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914400" y="57150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914400" y="60198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>
            <a:off x="914400" y="63246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914400" y="6629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>
            <a:off x="914400" y="6934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914400" y="72390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914400" y="75438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>
            <a:off x="914400" y="78486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>
            <a:off x="914400" y="81534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914400" y="8458200"/>
            <a:ext cx="50292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>
            <a:off x="152400" y="381000"/>
            <a:ext cx="655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77788" y="8824913"/>
            <a:ext cx="67024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>
                <a:latin typeface="Arial" panose="020B0604020202020204" pitchFamily="34" charset="0"/>
              </a:rPr>
              <a:t>	Statistics, 7/e	</a:t>
            </a:r>
            <a:r>
              <a:rPr lang="en-US" altLang="zh-CN" sz="1000"/>
              <a:t>©</a:t>
            </a:r>
            <a:r>
              <a:rPr lang="en-US" altLang="zh-CN" sz="1000">
                <a:latin typeface="Arial" panose="020B0604020202020204" pitchFamily="34" charset="0"/>
              </a:rPr>
              <a:t> 1997 Prentice-Hall, Inc.</a:t>
            </a:r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>
            <a:off x="152400" y="8763000"/>
            <a:ext cx="6553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3" name="Rectangle 25"/>
          <p:cNvSpPr>
            <a:spLocks noChangeArrowheads="1"/>
          </p:cNvSpPr>
          <p:nvPr/>
        </p:nvSpPr>
        <p:spPr bwMode="auto">
          <a:xfrm>
            <a:off x="77788" y="61913"/>
            <a:ext cx="670242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l"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85750" algn="l"/>
                <a:tab pos="3257550" algn="ctr"/>
                <a:tab pos="6457950" algn="r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>
                <a:latin typeface="Arial" panose="020B0604020202020204" pitchFamily="34" charset="0"/>
              </a:rPr>
              <a:t>	Chapter 11	</a:t>
            </a:r>
            <a:r>
              <a:rPr lang="en-US" altLang="zh-CN" sz="1200" b="1">
                <a:latin typeface="Arial" panose="020B0604020202020204" pitchFamily="34" charset="0"/>
              </a:rPr>
              <a:t>Instructor Notes</a:t>
            </a:r>
            <a:r>
              <a:rPr lang="en-US" altLang="zh-CN" sz="1200">
                <a:latin typeface="Arial" panose="020B0604020202020204" pitchFamily="34" charset="0"/>
              </a:rPr>
              <a:t>	11-</a:t>
            </a:r>
            <a:fld id="{7E73638A-F62E-45B5-90A6-A9042C8A3F08}" type="slidenum">
              <a:rPr lang="en-US" altLang="zh-CN" sz="1200" smtClean="0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75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6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678368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256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87626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2867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570854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07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842451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88651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358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4243867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378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266879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399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592514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419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494284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440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922949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460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934169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81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466124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0859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501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659004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522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3197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5427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853322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2944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583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589249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36505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665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889146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000" i="1">
                <a:latin typeface="Times New Roman" panose="02020603050405020304" pitchFamily="18" charset="0"/>
              </a:rPr>
              <a:t>24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/>
              <a:t>This teleology is based on the number of explanatory variables &amp; nature of relationship between X &amp; Y.</a:t>
            </a:r>
          </a:p>
        </p:txBody>
      </p:sp>
      <p:sp>
        <p:nvSpPr>
          <p:cNvPr id="60423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773610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645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52048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95142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686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115273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706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868931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727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010166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747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1647111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768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02488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13696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808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009673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829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149795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5761567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07673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335395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890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539369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911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837228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798271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952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3428276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972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163764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993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483269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013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0330135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034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0201330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0547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180678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075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040427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43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8927315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070391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116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6276221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136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4832659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157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2645602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177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653089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198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5287531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218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0984467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239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9200844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259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661178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1280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417331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63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0106141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1300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21005087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1320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18407331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814348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361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6546891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282048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402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5164975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423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6777913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376678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484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2864174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05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485532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9907294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2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206224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46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2850835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667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1799266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1587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557531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r>
              <a:rPr lang="en-US" altLang="zh-CN" sz="1000" i="1">
                <a:latin typeface="Times New Roman" panose="02020603050405020304" pitchFamily="18" charset="0"/>
              </a:rPr>
              <a:t>124</a:t>
            </a:r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914400" y="3278188"/>
            <a:ext cx="5029200" cy="51800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/>
              <a:t>Note:</a:t>
            </a:r>
          </a:p>
          <a:p>
            <a:r>
              <a:rPr lang="en-US" altLang="zh-CN"/>
              <a:t>1. As we move farther from the mean, the bands get wider. </a:t>
            </a:r>
          </a:p>
          <a:p>
            <a:r>
              <a:rPr lang="en-US" altLang="zh-CN"/>
              <a:t>2. The prediction interval bands are wider.  Why? (extra Syx)</a:t>
            </a:r>
          </a:p>
        </p:txBody>
      </p:sp>
      <p:sp>
        <p:nvSpPr>
          <p:cNvPr id="16077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1836775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357938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923110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669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1670962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689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3118214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1710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427232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204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589085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  <p:sp>
        <p:nvSpPr>
          <p:cNvPr id="1730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ln cap="flat"/>
        </p:spPr>
      </p:sp>
    </p:spTree>
    <p:extLst>
      <p:ext uri="{BB962C8B-B14F-4D97-AF65-F5344CB8AC3E}">
        <p14:creationId xmlns:p14="http://schemas.microsoft.com/office/powerpoint/2010/main" val="30917119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751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42897419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742561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792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15203838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812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5456750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832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249374117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853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7503713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873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  <p:extLst>
      <p:ext uri="{BB962C8B-B14F-4D97-AF65-F5344CB8AC3E}">
        <p14:creationId xmlns:p14="http://schemas.microsoft.com/office/powerpoint/2010/main" val="848220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2679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2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1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74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0" y="381000"/>
            <a:ext cx="93472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12800" y="1828800"/>
            <a:ext cx="5130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6800" y="1828800"/>
            <a:ext cx="51308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5836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0" y="381000"/>
            <a:ext cx="93472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12800" y="1828800"/>
            <a:ext cx="104648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9829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6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8A87A34-81AB-432B-8DAE-1953F412C126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46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8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87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3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696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5/19/2020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32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71EFAAB9-F960-47EB-8FED-59FE496D1A2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40086" y="6308725"/>
            <a:ext cx="441536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作者：贾俊平，中国人民大学统计学院</a:t>
            </a:r>
            <a:endParaRPr lang="zh-CN" altLang="en-US" sz="1800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3CB876A4-EFF9-4B6A-9335-718EAAE7BE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3200" y="104775"/>
            <a:ext cx="233680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defRPr/>
            </a:pPr>
            <a:endParaRPr lang="en-US" altLang="zh-CN" sz="400" dirty="0">
              <a:effectLst>
                <a:outerShdw blurRad="38100" dist="38100" dir="2700000" algn="tl">
                  <a:srgbClr val="000000"/>
                </a:outerShdw>
              </a:effectLst>
              <a:ea typeface="黑体" panose="02010609060101010101" pitchFamily="49" charset="-122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统计学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STATISTICS</a:t>
            </a:r>
          </a:p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(</a:t>
            </a:r>
            <a:r>
              <a:rPr lang="zh-CN" altLang="en-US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第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版</a:t>
            </a:r>
            <a:r>
              <a:rPr lang="en-US" altLang="zh-CN" sz="2000" b="1" dirty="0">
                <a:solidFill>
                  <a:schemeClr val="bg1"/>
                </a:solidFill>
                <a:effectDag name="">
                  <a:cont type="tree" name="">
                    <a:effect ref="fillLine"/>
                    <a:outerShdw dist="38100" dir="13500000" algn="br">
                      <a:srgbClr val="509DD2"/>
                    </a:outerShdw>
                  </a:cont>
                  <a:cont type="tree" name="">
                    <a:effect ref="fillLine"/>
                    <a:outerShdw dist="38100" dir="2700000" algn="tl">
                      <a:srgbClr val="063454"/>
                    </a:outerShdw>
                  </a:cont>
                  <a:effect ref="fillLine"/>
                </a:effectDag>
                <a:ea typeface="隶书" panose="02010509060101010101" pitchFamily="49" charset="-122"/>
              </a:rPr>
              <a:t>)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45727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&#65288;02&#65289;&#24187;&#28783;&#29255;&#38468;&#20214;/(10-1)&#30456;&#20851;&#31995;&#25968;&#30340;&#35745;&#31639;&#8212;Book1.xl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7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4.png"/><Relationship Id="rId4" Type="http://schemas.openxmlformats.org/officeDocument/2006/relationships/oleObject" Target="../embeddings/oleObject9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0.emf"/><Relationship Id="rId4" Type="http://schemas.openxmlformats.org/officeDocument/2006/relationships/oleObject" Target="NUL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7.emf"/><Relationship Id="rId4" Type="http://schemas.openxmlformats.org/officeDocument/2006/relationships/oleObject" Target="../embeddings/oleObject10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11.bin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352800" y="228600"/>
            <a:ext cx="7010400" cy="1143000"/>
          </a:xfrm>
        </p:spPr>
        <p:txBody>
          <a:bodyPr anchor="ctr"/>
          <a:lstStyle/>
          <a:p>
            <a:pPr>
              <a:defRPr/>
            </a:pPr>
            <a:r>
              <a:rPr lang="zh-CN" altLang="en-US" sz="4400">
                <a:latin typeface="Arial" panose="020B0604020202020204" pitchFamily="34" charset="0"/>
              </a:rPr>
              <a:t>第</a:t>
            </a:r>
            <a:r>
              <a:rPr lang="en-US" altLang="zh-CN" sz="4400">
                <a:latin typeface="Arial" panose="020B0604020202020204" pitchFamily="34" charset="0"/>
              </a:rPr>
              <a:t>11</a:t>
            </a:r>
            <a:r>
              <a:rPr lang="zh-CN" altLang="en-US" sz="4400">
                <a:latin typeface="Arial" panose="020B0604020202020204" pitchFamily="34" charset="0"/>
              </a:rPr>
              <a:t>章   一元线性回归</a:t>
            </a:r>
          </a:p>
        </p:txBody>
      </p:sp>
      <p:grpSp>
        <p:nvGrpSpPr>
          <p:cNvPr id="4099" name="Group 253"/>
          <p:cNvGrpSpPr>
            <a:grpSpLocks/>
          </p:cNvGrpSpPr>
          <p:nvPr/>
        </p:nvGrpSpPr>
        <p:grpSpPr bwMode="auto">
          <a:xfrm>
            <a:off x="2895600" y="1600200"/>
            <a:ext cx="6096000" cy="4572000"/>
            <a:chOff x="864" y="1008"/>
            <a:chExt cx="3840" cy="2880"/>
          </a:xfrm>
        </p:grpSpPr>
        <p:sp>
          <p:nvSpPr>
            <p:cNvPr id="4101" name="WordArt 255"/>
            <p:cNvSpPr>
              <a:spLocks noChangeArrowheads="1" noChangeShapeType="1" noTextEdit="1"/>
            </p:cNvSpPr>
            <p:nvPr/>
          </p:nvSpPr>
          <p:spPr bwMode="auto">
            <a:xfrm>
              <a:off x="864" y="1008"/>
              <a:ext cx="3840" cy="1929"/>
            </a:xfrm>
            <a:prstGeom prst="rect">
              <a:avLst/>
            </a:prstGeom>
          </p:spPr>
          <p:txBody>
            <a:bodyPr wrap="none" fromWordArt="1">
              <a:prstTxWarp prst="textDeflate">
                <a:avLst>
                  <a:gd name="adj" fmla="val 26227"/>
                </a:avLst>
              </a:prstTxWarp>
            </a:bodyPr>
            <a:lstStyle/>
            <a:p>
              <a:pPr algn="ctr"/>
              <a:r>
                <a:rPr lang="en-US" altLang="zh-CN" sz="3600" kern="10" dirty="0">
                  <a:ln w="19050">
                    <a:solidFill>
                      <a:srgbClr val="00FFFF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宋体" panose="02010600030101010101" pitchFamily="2" charset="-122"/>
                </a:rPr>
                <a:t>PowerPoint</a:t>
              </a:r>
              <a:endParaRPr lang="zh-CN" altLang="en-US" sz="3600" kern="10" dirty="0">
                <a:ln w="19050">
                  <a:solidFill>
                    <a:srgbClr val="00FFFF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 panose="02010600030101010101" pitchFamily="2" charset="-122"/>
              </a:endParaRPr>
            </a:p>
          </p:txBody>
        </p:sp>
        <p:grpSp>
          <p:nvGrpSpPr>
            <p:cNvPr id="4102" name="Group 256"/>
            <p:cNvGrpSpPr>
              <a:grpSpLocks/>
            </p:cNvGrpSpPr>
            <p:nvPr/>
          </p:nvGrpSpPr>
          <p:grpSpPr bwMode="auto">
            <a:xfrm>
              <a:off x="1926" y="2553"/>
              <a:ext cx="1905" cy="1335"/>
              <a:chOff x="1926" y="2553"/>
              <a:chExt cx="1905" cy="1335"/>
            </a:xfrm>
          </p:grpSpPr>
          <p:grpSp>
            <p:nvGrpSpPr>
              <p:cNvPr id="4103" name="Group 257"/>
              <p:cNvGrpSpPr>
                <a:grpSpLocks/>
              </p:cNvGrpSpPr>
              <p:nvPr/>
            </p:nvGrpSpPr>
            <p:grpSpPr bwMode="auto">
              <a:xfrm>
                <a:off x="2846" y="3144"/>
                <a:ext cx="985" cy="318"/>
                <a:chOff x="3038" y="3135"/>
                <a:chExt cx="985" cy="318"/>
              </a:xfrm>
            </p:grpSpPr>
            <p:sp>
              <p:nvSpPr>
                <p:cNvPr id="4195" name="Freeform 258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565" cy="318"/>
                </a:xfrm>
                <a:custGeom>
                  <a:avLst/>
                  <a:gdLst>
                    <a:gd name="T0" fmla="*/ 565 w 1129"/>
                    <a:gd name="T1" fmla="*/ 98 h 954"/>
                    <a:gd name="T2" fmla="*/ 565 w 1129"/>
                    <a:gd name="T3" fmla="*/ 318 h 954"/>
                    <a:gd name="T4" fmla="*/ 0 w 1129"/>
                    <a:gd name="T5" fmla="*/ 156 h 954"/>
                    <a:gd name="T6" fmla="*/ 0 w 1129"/>
                    <a:gd name="T7" fmla="*/ 0 h 954"/>
                    <a:gd name="T8" fmla="*/ 565 w 1129"/>
                    <a:gd name="T9" fmla="*/ 98 h 95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29" h="954">
                      <a:moveTo>
                        <a:pt x="1129" y="293"/>
                      </a:moveTo>
                      <a:lnTo>
                        <a:pt x="1129" y="954"/>
                      </a:lnTo>
                      <a:lnTo>
                        <a:pt x="0" y="467"/>
                      </a:lnTo>
                      <a:lnTo>
                        <a:pt x="0" y="0"/>
                      </a:lnTo>
                      <a:lnTo>
                        <a:pt x="1129" y="293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6" name="Freeform 259"/>
                <p:cNvSpPr>
                  <a:spLocks/>
                </p:cNvSpPr>
                <p:nvPr/>
              </p:nvSpPr>
              <p:spPr bwMode="auto">
                <a:xfrm>
                  <a:off x="3603" y="3211"/>
                  <a:ext cx="420" cy="242"/>
                </a:xfrm>
                <a:custGeom>
                  <a:avLst/>
                  <a:gdLst>
                    <a:gd name="T0" fmla="*/ 0 w 841"/>
                    <a:gd name="T1" fmla="*/ 22 h 726"/>
                    <a:gd name="T2" fmla="*/ 0 w 841"/>
                    <a:gd name="T3" fmla="*/ 242 h 726"/>
                    <a:gd name="T4" fmla="*/ 420 w 841"/>
                    <a:gd name="T5" fmla="*/ 188 h 726"/>
                    <a:gd name="T6" fmla="*/ 420 w 841"/>
                    <a:gd name="T7" fmla="*/ 0 h 726"/>
                    <a:gd name="T8" fmla="*/ 0 w 841"/>
                    <a:gd name="T9" fmla="*/ 22 h 7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41" h="726">
                      <a:moveTo>
                        <a:pt x="0" y="65"/>
                      </a:moveTo>
                      <a:lnTo>
                        <a:pt x="0" y="726"/>
                      </a:lnTo>
                      <a:lnTo>
                        <a:pt x="841" y="563"/>
                      </a:lnTo>
                      <a:lnTo>
                        <a:pt x="841" y="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7" name="Freeform 260"/>
                <p:cNvSpPr>
                  <a:spLocks/>
                </p:cNvSpPr>
                <p:nvPr/>
              </p:nvSpPr>
              <p:spPr bwMode="auto">
                <a:xfrm>
                  <a:off x="3038" y="3135"/>
                  <a:ext cx="985" cy="98"/>
                </a:xfrm>
                <a:custGeom>
                  <a:avLst/>
                  <a:gdLst>
                    <a:gd name="T0" fmla="*/ 985 w 1970"/>
                    <a:gd name="T1" fmla="*/ 76 h 293"/>
                    <a:gd name="T2" fmla="*/ 561 w 1970"/>
                    <a:gd name="T3" fmla="*/ 98 h 293"/>
                    <a:gd name="T4" fmla="*/ 0 w 1970"/>
                    <a:gd name="T5" fmla="*/ 0 h 293"/>
                    <a:gd name="T6" fmla="*/ 413 w 1970"/>
                    <a:gd name="T7" fmla="*/ 0 h 293"/>
                    <a:gd name="T8" fmla="*/ 985 w 1970"/>
                    <a:gd name="T9" fmla="*/ 76 h 2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70" h="293">
                      <a:moveTo>
                        <a:pt x="1970" y="228"/>
                      </a:moveTo>
                      <a:lnTo>
                        <a:pt x="1121" y="293"/>
                      </a:lnTo>
                      <a:lnTo>
                        <a:pt x="0" y="0"/>
                      </a:lnTo>
                      <a:lnTo>
                        <a:pt x="825" y="0"/>
                      </a:lnTo>
                      <a:lnTo>
                        <a:pt x="1970" y="228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104" name="Freeform 261"/>
              <p:cNvSpPr>
                <a:spLocks/>
              </p:cNvSpPr>
              <p:nvPr/>
            </p:nvSpPr>
            <p:spPr bwMode="auto">
              <a:xfrm>
                <a:off x="3154" y="3118"/>
                <a:ext cx="357" cy="91"/>
              </a:xfrm>
              <a:custGeom>
                <a:avLst/>
                <a:gdLst>
                  <a:gd name="T0" fmla="*/ 357 w 715"/>
                  <a:gd name="T1" fmla="*/ 52 h 273"/>
                  <a:gd name="T2" fmla="*/ 357 w 715"/>
                  <a:gd name="T3" fmla="*/ 81 h 273"/>
                  <a:gd name="T4" fmla="*/ 191 w 715"/>
                  <a:gd name="T5" fmla="*/ 91 h 273"/>
                  <a:gd name="T6" fmla="*/ 0 w 715"/>
                  <a:gd name="T7" fmla="*/ 58 h 273"/>
                  <a:gd name="T8" fmla="*/ 0 w 715"/>
                  <a:gd name="T9" fmla="*/ 0 h 273"/>
                  <a:gd name="T10" fmla="*/ 357 w 715"/>
                  <a:gd name="T11" fmla="*/ 52 h 2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15" h="273">
                    <a:moveTo>
                      <a:pt x="715" y="155"/>
                    </a:moveTo>
                    <a:lnTo>
                      <a:pt x="715" y="244"/>
                    </a:lnTo>
                    <a:lnTo>
                      <a:pt x="382" y="273"/>
                    </a:lnTo>
                    <a:lnTo>
                      <a:pt x="0" y="175"/>
                    </a:lnTo>
                    <a:lnTo>
                      <a:pt x="0" y="0"/>
                    </a:lnTo>
                    <a:lnTo>
                      <a:pt x="715" y="155"/>
                    </a:lnTo>
                    <a:close/>
                  </a:path>
                </a:pathLst>
              </a:custGeom>
              <a:solidFill>
                <a:srgbClr val="60606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5" name="Freeform 262"/>
              <p:cNvSpPr>
                <a:spLocks/>
              </p:cNvSpPr>
              <p:nvPr/>
            </p:nvSpPr>
            <p:spPr bwMode="auto">
              <a:xfrm>
                <a:off x="2959" y="2733"/>
                <a:ext cx="456" cy="444"/>
              </a:xfrm>
              <a:custGeom>
                <a:avLst/>
                <a:gdLst>
                  <a:gd name="T0" fmla="*/ 392 w 913"/>
                  <a:gd name="T1" fmla="*/ 444 h 1333"/>
                  <a:gd name="T2" fmla="*/ 456 w 913"/>
                  <a:gd name="T3" fmla="*/ 15 h 1333"/>
                  <a:gd name="T4" fmla="*/ 64 w 913"/>
                  <a:gd name="T5" fmla="*/ 0 h 1333"/>
                  <a:gd name="T6" fmla="*/ 0 w 913"/>
                  <a:gd name="T7" fmla="*/ 382 h 1333"/>
                  <a:gd name="T8" fmla="*/ 392 w 913"/>
                  <a:gd name="T9" fmla="*/ 444 h 13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13" h="1333">
                    <a:moveTo>
                      <a:pt x="785" y="1333"/>
                    </a:moveTo>
                    <a:lnTo>
                      <a:pt x="913" y="44"/>
                    </a:lnTo>
                    <a:lnTo>
                      <a:pt x="129" y="0"/>
                    </a:lnTo>
                    <a:lnTo>
                      <a:pt x="0" y="1148"/>
                    </a:lnTo>
                    <a:lnTo>
                      <a:pt x="785" y="1333"/>
                    </a:lnTo>
                    <a:close/>
                  </a:path>
                </a:pathLst>
              </a:custGeom>
              <a:solidFill>
                <a:srgbClr val="A0A0A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6" name="Freeform 263"/>
              <p:cNvSpPr>
                <a:spLocks/>
              </p:cNvSpPr>
              <p:nvPr/>
            </p:nvSpPr>
            <p:spPr bwMode="auto">
              <a:xfrm>
                <a:off x="3351" y="2747"/>
                <a:ext cx="404" cy="441"/>
              </a:xfrm>
              <a:custGeom>
                <a:avLst/>
                <a:gdLst>
                  <a:gd name="T0" fmla="*/ 64 w 809"/>
                  <a:gd name="T1" fmla="*/ 0 h 1323"/>
                  <a:gd name="T2" fmla="*/ 404 w 809"/>
                  <a:gd name="T3" fmla="*/ 98 h 1323"/>
                  <a:gd name="T4" fmla="*/ 356 w 809"/>
                  <a:gd name="T5" fmla="*/ 441 h 1323"/>
                  <a:gd name="T6" fmla="*/ 0 w 809"/>
                  <a:gd name="T7" fmla="*/ 430 h 1323"/>
                  <a:gd name="T8" fmla="*/ 64 w 809"/>
                  <a:gd name="T9" fmla="*/ 0 h 13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9" h="1323">
                    <a:moveTo>
                      <a:pt x="128" y="0"/>
                    </a:moveTo>
                    <a:lnTo>
                      <a:pt x="809" y="295"/>
                    </a:lnTo>
                    <a:lnTo>
                      <a:pt x="712" y="1323"/>
                    </a:lnTo>
                    <a:lnTo>
                      <a:pt x="0" y="129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80808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07" name="Freeform 264">
                <a:hlinkHover r:id="" action="ppaction://noaction" highlightClick="1"/>
              </p:cNvPr>
              <p:cNvSpPr>
                <a:spLocks/>
              </p:cNvSpPr>
              <p:nvPr/>
            </p:nvSpPr>
            <p:spPr bwMode="auto">
              <a:xfrm>
                <a:off x="3011" y="2777"/>
                <a:ext cx="328" cy="334"/>
              </a:xfrm>
              <a:custGeom>
                <a:avLst/>
                <a:gdLst>
                  <a:gd name="T0" fmla="*/ 328 w 654"/>
                  <a:gd name="T1" fmla="*/ 15 h 1003"/>
                  <a:gd name="T2" fmla="*/ 281 w 654"/>
                  <a:gd name="T3" fmla="*/ 334 h 1003"/>
                  <a:gd name="T4" fmla="*/ 0 w 654"/>
                  <a:gd name="T5" fmla="*/ 296 h 1003"/>
                  <a:gd name="T6" fmla="*/ 48 w 654"/>
                  <a:gd name="T7" fmla="*/ 0 h 1003"/>
                  <a:gd name="T8" fmla="*/ 328 w 654"/>
                  <a:gd name="T9" fmla="*/ 15 h 10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54" h="1003">
                    <a:moveTo>
                      <a:pt x="654" y="45"/>
                    </a:moveTo>
                    <a:lnTo>
                      <a:pt x="561" y="1003"/>
                    </a:lnTo>
                    <a:lnTo>
                      <a:pt x="0" y="890"/>
                    </a:lnTo>
                    <a:lnTo>
                      <a:pt x="95" y="0"/>
                    </a:lnTo>
                    <a:lnTo>
                      <a:pt x="654" y="45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108" name="Group 265"/>
              <p:cNvGrpSpPr>
                <a:grpSpLocks/>
              </p:cNvGrpSpPr>
              <p:nvPr/>
            </p:nvGrpSpPr>
            <p:grpSpPr bwMode="auto">
              <a:xfrm>
                <a:off x="2887" y="3178"/>
                <a:ext cx="321" cy="207"/>
                <a:chOff x="3079" y="3169"/>
                <a:chExt cx="321" cy="207"/>
              </a:xfrm>
            </p:grpSpPr>
            <p:sp>
              <p:nvSpPr>
                <p:cNvPr id="4188" name="Freeform 266"/>
                <p:cNvSpPr>
                  <a:spLocks/>
                </p:cNvSpPr>
                <p:nvPr/>
              </p:nvSpPr>
              <p:spPr bwMode="auto">
                <a:xfrm>
                  <a:off x="3079" y="3169"/>
                  <a:ext cx="321" cy="207"/>
                </a:xfrm>
                <a:custGeom>
                  <a:avLst/>
                  <a:gdLst>
                    <a:gd name="T0" fmla="*/ 0 w 643"/>
                    <a:gd name="T1" fmla="*/ 0 h 621"/>
                    <a:gd name="T2" fmla="*/ 321 w 643"/>
                    <a:gd name="T3" fmla="*/ 62 h 621"/>
                    <a:gd name="T4" fmla="*/ 321 w 643"/>
                    <a:gd name="T5" fmla="*/ 207 h 621"/>
                    <a:gd name="T6" fmla="*/ 0 w 643"/>
                    <a:gd name="T7" fmla="*/ 117 h 621"/>
                    <a:gd name="T8" fmla="*/ 0 w 643"/>
                    <a:gd name="T9" fmla="*/ 0 h 6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43" h="621">
                      <a:moveTo>
                        <a:pt x="0" y="0"/>
                      </a:moveTo>
                      <a:lnTo>
                        <a:pt x="643" y="187"/>
                      </a:lnTo>
                      <a:lnTo>
                        <a:pt x="643" y="621"/>
                      </a:lnTo>
                      <a:lnTo>
                        <a:pt x="0" y="3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89" name="Line 267"/>
                <p:cNvSpPr>
                  <a:spLocks noChangeShapeType="1"/>
                </p:cNvSpPr>
                <p:nvPr/>
              </p:nvSpPr>
              <p:spPr bwMode="auto">
                <a:xfrm flipH="1" flipV="1">
                  <a:off x="3107" y="3219"/>
                  <a:ext cx="85" cy="19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0" name="Line 268"/>
                <p:cNvSpPr>
                  <a:spLocks noChangeShapeType="1"/>
                </p:cNvSpPr>
                <p:nvPr/>
              </p:nvSpPr>
              <p:spPr bwMode="auto">
                <a:xfrm>
                  <a:off x="3236" y="3248"/>
                  <a:ext cx="112" cy="23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1" name="Line 269"/>
                <p:cNvSpPr>
                  <a:spLocks noChangeShapeType="1"/>
                </p:cNvSpPr>
                <p:nvPr/>
              </p:nvSpPr>
              <p:spPr bwMode="auto">
                <a:xfrm>
                  <a:off x="3214" y="3195"/>
                  <a:ext cx="1" cy="13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2" name="Line 270"/>
                <p:cNvSpPr>
                  <a:spLocks noChangeShapeType="1"/>
                </p:cNvSpPr>
                <p:nvPr/>
              </p:nvSpPr>
              <p:spPr bwMode="auto">
                <a:xfrm>
                  <a:off x="3368" y="3226"/>
                  <a:ext cx="1" cy="14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3" name="Line 271"/>
                <p:cNvSpPr>
                  <a:spLocks noChangeShapeType="1"/>
                </p:cNvSpPr>
                <p:nvPr/>
              </p:nvSpPr>
              <p:spPr bwMode="auto">
                <a:xfrm>
                  <a:off x="3080" y="3223"/>
                  <a:ext cx="292" cy="68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94" name="Line 272"/>
                <p:cNvSpPr>
                  <a:spLocks noChangeShapeType="1"/>
                </p:cNvSpPr>
                <p:nvPr/>
              </p:nvSpPr>
              <p:spPr bwMode="auto">
                <a:xfrm flipH="1" flipV="1">
                  <a:off x="3079" y="3201"/>
                  <a:ext cx="293" cy="6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09" name="Group 273"/>
              <p:cNvGrpSpPr>
                <a:grpSpLocks/>
              </p:cNvGrpSpPr>
              <p:nvPr/>
            </p:nvGrpSpPr>
            <p:grpSpPr bwMode="auto">
              <a:xfrm>
                <a:off x="2556" y="3183"/>
                <a:ext cx="769" cy="356"/>
                <a:chOff x="2748" y="3174"/>
                <a:chExt cx="769" cy="356"/>
              </a:xfrm>
            </p:grpSpPr>
            <p:grpSp>
              <p:nvGrpSpPr>
                <p:cNvPr id="4157" name="Group 274"/>
                <p:cNvGrpSpPr>
                  <a:grpSpLocks/>
                </p:cNvGrpSpPr>
                <p:nvPr/>
              </p:nvGrpSpPr>
              <p:grpSpPr bwMode="auto">
                <a:xfrm>
                  <a:off x="3343" y="3367"/>
                  <a:ext cx="125" cy="84"/>
                  <a:chOff x="3343" y="3367"/>
                  <a:chExt cx="125" cy="84"/>
                </a:xfrm>
              </p:grpSpPr>
              <p:sp>
                <p:nvSpPr>
                  <p:cNvPr id="4186" name="Freeform 275"/>
                  <p:cNvSpPr>
                    <a:spLocks/>
                  </p:cNvSpPr>
                  <p:nvPr/>
                </p:nvSpPr>
                <p:spPr bwMode="auto">
                  <a:xfrm>
                    <a:off x="3431" y="3367"/>
                    <a:ext cx="37" cy="84"/>
                  </a:xfrm>
                  <a:custGeom>
                    <a:avLst/>
                    <a:gdLst>
                      <a:gd name="T0" fmla="*/ 26 w 72"/>
                      <a:gd name="T1" fmla="*/ 0 h 252"/>
                      <a:gd name="T2" fmla="*/ 37 w 72"/>
                      <a:gd name="T3" fmla="*/ 79 h 252"/>
                      <a:gd name="T4" fmla="*/ 11 w 72"/>
                      <a:gd name="T5" fmla="*/ 84 h 252"/>
                      <a:gd name="T6" fmla="*/ 0 w 72"/>
                      <a:gd name="T7" fmla="*/ 4 h 252"/>
                      <a:gd name="T8" fmla="*/ 26 w 72"/>
                      <a:gd name="T9" fmla="*/ 0 h 2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2" h="252">
                        <a:moveTo>
                          <a:pt x="51" y="0"/>
                        </a:moveTo>
                        <a:lnTo>
                          <a:pt x="72" y="236"/>
                        </a:lnTo>
                        <a:lnTo>
                          <a:pt x="21" y="252"/>
                        </a:lnTo>
                        <a:lnTo>
                          <a:pt x="0" y="12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7" name="Freeform 276"/>
                  <p:cNvSpPr>
                    <a:spLocks/>
                  </p:cNvSpPr>
                  <p:nvPr/>
                </p:nvSpPr>
                <p:spPr bwMode="auto">
                  <a:xfrm>
                    <a:off x="3343" y="3378"/>
                    <a:ext cx="99" cy="73"/>
                  </a:xfrm>
                  <a:custGeom>
                    <a:avLst/>
                    <a:gdLst>
                      <a:gd name="T0" fmla="*/ 90 w 199"/>
                      <a:gd name="T1" fmla="*/ 3 h 219"/>
                      <a:gd name="T2" fmla="*/ 99 w 199"/>
                      <a:gd name="T3" fmla="*/ 73 h 219"/>
                      <a:gd name="T4" fmla="*/ 0 w 199"/>
                      <a:gd name="T5" fmla="*/ 36 h 219"/>
                      <a:gd name="T6" fmla="*/ 39 w 199"/>
                      <a:gd name="T7" fmla="*/ 26 h 219"/>
                      <a:gd name="T8" fmla="*/ 74 w 199"/>
                      <a:gd name="T9" fmla="*/ 42 h 219"/>
                      <a:gd name="T10" fmla="*/ 63 w 199"/>
                      <a:gd name="T11" fmla="*/ 0 h 219"/>
                      <a:gd name="T12" fmla="*/ 90 w 199"/>
                      <a:gd name="T13" fmla="*/ 3 h 21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99" h="219">
                        <a:moveTo>
                          <a:pt x="181" y="8"/>
                        </a:moveTo>
                        <a:lnTo>
                          <a:pt x="199" y="219"/>
                        </a:lnTo>
                        <a:lnTo>
                          <a:pt x="0" y="109"/>
                        </a:lnTo>
                        <a:lnTo>
                          <a:pt x="79" y="77"/>
                        </a:lnTo>
                        <a:lnTo>
                          <a:pt x="148" y="126"/>
                        </a:lnTo>
                        <a:lnTo>
                          <a:pt x="127" y="0"/>
                        </a:lnTo>
                        <a:lnTo>
                          <a:pt x="181" y="8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58" name="Group 277"/>
                <p:cNvGrpSpPr>
                  <a:grpSpLocks/>
                </p:cNvGrpSpPr>
                <p:nvPr/>
              </p:nvGrpSpPr>
              <p:grpSpPr bwMode="auto">
                <a:xfrm>
                  <a:off x="2748" y="3174"/>
                  <a:ext cx="769" cy="356"/>
                  <a:chOff x="2748" y="3174"/>
                  <a:chExt cx="769" cy="356"/>
                </a:xfrm>
              </p:grpSpPr>
              <p:sp>
                <p:nvSpPr>
                  <p:cNvPr id="4159" name="Freeform 278"/>
                  <p:cNvSpPr>
                    <a:spLocks/>
                  </p:cNvSpPr>
                  <p:nvPr/>
                </p:nvSpPr>
                <p:spPr bwMode="auto">
                  <a:xfrm>
                    <a:off x="2750" y="3174"/>
                    <a:ext cx="753" cy="315"/>
                  </a:xfrm>
                  <a:custGeom>
                    <a:avLst/>
                    <a:gdLst>
                      <a:gd name="T0" fmla="*/ 753 w 1506"/>
                      <a:gd name="T1" fmla="*/ 134 h 944"/>
                      <a:gd name="T2" fmla="*/ 393 w 1506"/>
                      <a:gd name="T3" fmla="*/ 315 h 944"/>
                      <a:gd name="T4" fmla="*/ 0 w 1506"/>
                      <a:gd name="T5" fmla="*/ 138 h 944"/>
                      <a:gd name="T6" fmla="*/ 301 w 1506"/>
                      <a:gd name="T7" fmla="*/ 0 h 944"/>
                      <a:gd name="T8" fmla="*/ 753 w 1506"/>
                      <a:gd name="T9" fmla="*/ 134 h 9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506" h="944">
                        <a:moveTo>
                          <a:pt x="1506" y="402"/>
                        </a:moveTo>
                        <a:lnTo>
                          <a:pt x="785" y="944"/>
                        </a:lnTo>
                        <a:lnTo>
                          <a:pt x="0" y="413"/>
                        </a:lnTo>
                        <a:lnTo>
                          <a:pt x="601" y="0"/>
                        </a:lnTo>
                        <a:lnTo>
                          <a:pt x="1506" y="40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0" name="Freeform 279"/>
                  <p:cNvSpPr>
                    <a:spLocks/>
                  </p:cNvSpPr>
                  <p:nvPr/>
                </p:nvSpPr>
                <p:spPr bwMode="auto">
                  <a:xfrm>
                    <a:off x="3140" y="3306"/>
                    <a:ext cx="377" cy="222"/>
                  </a:xfrm>
                  <a:custGeom>
                    <a:avLst/>
                    <a:gdLst>
                      <a:gd name="T0" fmla="*/ 364 w 754"/>
                      <a:gd name="T1" fmla="*/ 0 h 666"/>
                      <a:gd name="T2" fmla="*/ 0 w 754"/>
                      <a:gd name="T3" fmla="*/ 184 h 666"/>
                      <a:gd name="T4" fmla="*/ 11 w 754"/>
                      <a:gd name="T5" fmla="*/ 222 h 666"/>
                      <a:gd name="T6" fmla="*/ 377 w 754"/>
                      <a:gd name="T7" fmla="*/ 35 h 666"/>
                      <a:gd name="T8" fmla="*/ 364 w 754"/>
                      <a:gd name="T9" fmla="*/ 0 h 66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54" h="666">
                        <a:moveTo>
                          <a:pt x="727" y="0"/>
                        </a:moveTo>
                        <a:lnTo>
                          <a:pt x="0" y="552"/>
                        </a:lnTo>
                        <a:lnTo>
                          <a:pt x="21" y="666"/>
                        </a:lnTo>
                        <a:lnTo>
                          <a:pt x="754" y="104"/>
                        </a:lnTo>
                        <a:lnTo>
                          <a:pt x="727" y="0"/>
                        </a:lnTo>
                        <a:close/>
                      </a:path>
                    </a:pathLst>
                  </a:custGeom>
                  <a:solidFill>
                    <a:srgbClr val="60606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1" name="Freeform 280"/>
                  <p:cNvSpPr>
                    <a:spLocks/>
                  </p:cNvSpPr>
                  <p:nvPr/>
                </p:nvSpPr>
                <p:spPr bwMode="auto">
                  <a:xfrm>
                    <a:off x="2748" y="3312"/>
                    <a:ext cx="403" cy="218"/>
                  </a:xfrm>
                  <a:custGeom>
                    <a:avLst/>
                    <a:gdLst>
                      <a:gd name="T0" fmla="*/ 403 w 805"/>
                      <a:gd name="T1" fmla="*/ 218 h 654"/>
                      <a:gd name="T2" fmla="*/ 391 w 805"/>
                      <a:gd name="T3" fmla="*/ 177 h 654"/>
                      <a:gd name="T4" fmla="*/ 0 w 805"/>
                      <a:gd name="T5" fmla="*/ 0 h 654"/>
                      <a:gd name="T6" fmla="*/ 14 w 805"/>
                      <a:gd name="T7" fmla="*/ 32 h 654"/>
                      <a:gd name="T8" fmla="*/ 403 w 805"/>
                      <a:gd name="T9" fmla="*/ 218 h 6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05" h="654">
                        <a:moveTo>
                          <a:pt x="805" y="654"/>
                        </a:moveTo>
                        <a:lnTo>
                          <a:pt x="781" y="532"/>
                        </a:lnTo>
                        <a:lnTo>
                          <a:pt x="0" y="0"/>
                        </a:lnTo>
                        <a:lnTo>
                          <a:pt x="27" y="96"/>
                        </a:lnTo>
                        <a:lnTo>
                          <a:pt x="805" y="65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2" name="Freeform 281"/>
                  <p:cNvSpPr>
                    <a:spLocks/>
                  </p:cNvSpPr>
                  <p:nvPr/>
                </p:nvSpPr>
                <p:spPr bwMode="auto">
                  <a:xfrm>
                    <a:off x="3053" y="3323"/>
                    <a:ext cx="302" cy="138"/>
                  </a:xfrm>
                  <a:custGeom>
                    <a:avLst/>
                    <a:gdLst>
                      <a:gd name="T0" fmla="*/ 302 w 604"/>
                      <a:gd name="T1" fmla="*/ 36 h 415"/>
                      <a:gd name="T2" fmla="*/ 198 w 604"/>
                      <a:gd name="T3" fmla="*/ 0 h 415"/>
                      <a:gd name="T4" fmla="*/ 0 w 604"/>
                      <a:gd name="T5" fmla="*/ 96 h 415"/>
                      <a:gd name="T6" fmla="*/ 100 w 604"/>
                      <a:gd name="T7" fmla="*/ 138 h 415"/>
                      <a:gd name="T8" fmla="*/ 302 w 604"/>
                      <a:gd name="T9" fmla="*/ 36 h 41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04" h="415">
                        <a:moveTo>
                          <a:pt x="604" y="107"/>
                        </a:moveTo>
                        <a:lnTo>
                          <a:pt x="395" y="0"/>
                        </a:lnTo>
                        <a:lnTo>
                          <a:pt x="0" y="290"/>
                        </a:lnTo>
                        <a:lnTo>
                          <a:pt x="200" y="415"/>
                        </a:lnTo>
                        <a:lnTo>
                          <a:pt x="604" y="107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3" name="Freeform 282"/>
                  <p:cNvSpPr>
                    <a:spLocks/>
                  </p:cNvSpPr>
                  <p:nvPr/>
                </p:nvSpPr>
                <p:spPr bwMode="auto">
                  <a:xfrm>
                    <a:off x="2786" y="3225"/>
                    <a:ext cx="446" cy="186"/>
                  </a:xfrm>
                  <a:custGeom>
                    <a:avLst/>
                    <a:gdLst>
                      <a:gd name="T0" fmla="*/ 446 w 892"/>
                      <a:gd name="T1" fmla="*/ 91 h 558"/>
                      <a:gd name="T2" fmla="*/ 252 w 892"/>
                      <a:gd name="T3" fmla="*/ 186 h 558"/>
                      <a:gd name="T4" fmla="*/ 0 w 892"/>
                      <a:gd name="T5" fmla="*/ 80 h 558"/>
                      <a:gd name="T6" fmla="*/ 182 w 892"/>
                      <a:gd name="T7" fmla="*/ 0 h 558"/>
                      <a:gd name="T8" fmla="*/ 446 w 892"/>
                      <a:gd name="T9" fmla="*/ 91 h 55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892" h="558">
                        <a:moveTo>
                          <a:pt x="892" y="272"/>
                        </a:moveTo>
                        <a:lnTo>
                          <a:pt x="503" y="558"/>
                        </a:lnTo>
                        <a:lnTo>
                          <a:pt x="0" y="239"/>
                        </a:lnTo>
                        <a:lnTo>
                          <a:pt x="364" y="0"/>
                        </a:lnTo>
                        <a:lnTo>
                          <a:pt x="892" y="272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4" name="Freeform 283"/>
                  <p:cNvSpPr>
                    <a:spLocks/>
                  </p:cNvSpPr>
                  <p:nvPr/>
                </p:nvSpPr>
                <p:spPr bwMode="auto">
                  <a:xfrm>
                    <a:off x="2975" y="3184"/>
                    <a:ext cx="492" cy="170"/>
                  </a:xfrm>
                  <a:custGeom>
                    <a:avLst/>
                    <a:gdLst>
                      <a:gd name="T0" fmla="*/ 390 w 984"/>
                      <a:gd name="T1" fmla="*/ 170 h 509"/>
                      <a:gd name="T2" fmla="*/ 492 w 984"/>
                      <a:gd name="T3" fmla="*/ 123 h 509"/>
                      <a:gd name="T4" fmla="*/ 80 w 984"/>
                      <a:gd name="T5" fmla="*/ 0 h 509"/>
                      <a:gd name="T6" fmla="*/ 0 w 984"/>
                      <a:gd name="T7" fmla="*/ 35 h 509"/>
                      <a:gd name="T8" fmla="*/ 390 w 984"/>
                      <a:gd name="T9" fmla="*/ 170 h 50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984" h="509">
                        <a:moveTo>
                          <a:pt x="780" y="509"/>
                        </a:moveTo>
                        <a:lnTo>
                          <a:pt x="984" y="369"/>
                        </a:lnTo>
                        <a:lnTo>
                          <a:pt x="160" y="0"/>
                        </a:lnTo>
                        <a:lnTo>
                          <a:pt x="0" y="106"/>
                        </a:lnTo>
                        <a:lnTo>
                          <a:pt x="780" y="509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5" name="Line 28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33" y="3191"/>
                    <a:ext cx="425" cy="13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6" name="Line 28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011" y="3200"/>
                    <a:ext cx="411" cy="13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7" name="Line 28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94" y="3211"/>
                    <a:ext cx="402" cy="1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8" name="Line 28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43" y="3234"/>
                    <a:ext cx="395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69" name="Line 28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913" y="3248"/>
                    <a:ext cx="392" cy="1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0" name="Line 28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98" y="3266"/>
                    <a:ext cx="367" cy="14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1" name="Line 29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70" y="3279"/>
                    <a:ext cx="356" cy="1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2" name="Line 29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40" y="3297"/>
                    <a:ext cx="346" cy="1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3" name="Line 29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2" y="3347"/>
                    <a:ext cx="199" cy="10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4" name="Line 2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3" y="3333"/>
                    <a:ext cx="196" cy="9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5" name="Line 29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00" y="3302"/>
                    <a:ext cx="191" cy="9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6" name="Line 29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56" y="3286"/>
                    <a:ext cx="190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7" name="Line 2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15" y="3271"/>
                    <a:ext cx="184" cy="92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8" name="Line 2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77" y="3256"/>
                    <a:ext cx="180" cy="88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79" name="Line 2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837" y="3241"/>
                    <a:ext cx="181" cy="8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0" name="Line 2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11" y="3289"/>
                    <a:ext cx="96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1" name="Line 3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254" y="3270"/>
                    <a:ext cx="89" cy="45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2" name="Line 30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96" y="3253"/>
                    <a:ext cx="91" cy="43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3" name="Line 3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40" y="3236"/>
                    <a:ext cx="91" cy="41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4" name="Line 3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88" y="3218"/>
                    <a:ext cx="82" cy="4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85" name="Line 30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26" y="3199"/>
                    <a:ext cx="81" cy="39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4110" name="Text Box 305"/>
              <p:cNvSpPr txBox="1">
                <a:spLocks noChangeArrowheads="1"/>
              </p:cNvSpPr>
              <p:nvPr/>
            </p:nvSpPr>
            <p:spPr bwMode="auto">
              <a:xfrm rot="364392">
                <a:off x="2976" y="2793"/>
                <a:ext cx="38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algn="ctr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>
                  <a:spcBef>
                    <a:spcPct val="50000"/>
                  </a:spcBef>
                </a:pPr>
                <a:r>
                  <a:rPr lang="zh-CN" altLang="en-US" sz="1000">
                    <a:solidFill>
                      <a:schemeClr val="bg2"/>
                    </a:solidFill>
                    <a:latin typeface="Times New Roman" panose="02020603050405020304" pitchFamily="18" charset="0"/>
                  </a:rPr>
                  <a:t>统计学</a:t>
                </a:r>
              </a:p>
            </p:txBody>
          </p:sp>
          <p:grpSp>
            <p:nvGrpSpPr>
              <p:cNvPr id="4111" name="Group 306"/>
              <p:cNvGrpSpPr>
                <a:grpSpLocks/>
              </p:cNvGrpSpPr>
              <p:nvPr/>
            </p:nvGrpSpPr>
            <p:grpSpPr bwMode="auto">
              <a:xfrm>
                <a:off x="1926" y="2553"/>
                <a:ext cx="1021" cy="1335"/>
                <a:chOff x="2118" y="2544"/>
                <a:chExt cx="1021" cy="1335"/>
              </a:xfrm>
            </p:grpSpPr>
            <p:grpSp>
              <p:nvGrpSpPr>
                <p:cNvPr id="4112" name="Group 307"/>
                <p:cNvGrpSpPr>
                  <a:grpSpLocks/>
                </p:cNvGrpSpPr>
                <p:nvPr/>
              </p:nvGrpSpPr>
              <p:grpSpPr bwMode="auto">
                <a:xfrm>
                  <a:off x="2307" y="2573"/>
                  <a:ext cx="341" cy="359"/>
                  <a:chOff x="2307" y="2573"/>
                  <a:chExt cx="341" cy="359"/>
                </a:xfrm>
              </p:grpSpPr>
              <p:grpSp>
                <p:nvGrpSpPr>
                  <p:cNvPr id="4143" name="Group 308"/>
                  <p:cNvGrpSpPr>
                    <a:grpSpLocks/>
                  </p:cNvGrpSpPr>
                  <p:nvPr/>
                </p:nvGrpSpPr>
                <p:grpSpPr bwMode="auto">
                  <a:xfrm>
                    <a:off x="2307" y="2573"/>
                    <a:ext cx="341" cy="359"/>
                    <a:chOff x="2307" y="2573"/>
                    <a:chExt cx="341" cy="359"/>
                  </a:xfrm>
                </p:grpSpPr>
                <p:sp>
                  <p:nvSpPr>
                    <p:cNvPr id="4155" name="Freeform 309"/>
                    <p:cNvSpPr>
                      <a:spLocks/>
                    </p:cNvSpPr>
                    <p:nvPr/>
                  </p:nvSpPr>
                  <p:spPr bwMode="auto">
                    <a:xfrm>
                      <a:off x="2307" y="2573"/>
                      <a:ext cx="341" cy="359"/>
                    </a:xfrm>
                    <a:custGeom>
                      <a:avLst/>
                      <a:gdLst>
                        <a:gd name="T0" fmla="*/ 237 w 683"/>
                        <a:gd name="T1" fmla="*/ 11 h 1075"/>
                        <a:gd name="T2" fmla="*/ 281 w 683"/>
                        <a:gd name="T3" fmla="*/ 25 h 1075"/>
                        <a:gd name="T4" fmla="*/ 298 w 683"/>
                        <a:gd name="T5" fmla="*/ 54 h 1075"/>
                        <a:gd name="T6" fmla="*/ 311 w 683"/>
                        <a:gd name="T7" fmla="*/ 95 h 1075"/>
                        <a:gd name="T8" fmla="*/ 313 w 683"/>
                        <a:gd name="T9" fmla="*/ 112 h 1075"/>
                        <a:gd name="T10" fmla="*/ 311 w 683"/>
                        <a:gd name="T11" fmla="*/ 128 h 1075"/>
                        <a:gd name="T12" fmla="*/ 305 w 683"/>
                        <a:gd name="T13" fmla="*/ 139 h 1075"/>
                        <a:gd name="T14" fmla="*/ 314 w 683"/>
                        <a:gd name="T15" fmla="*/ 161 h 1075"/>
                        <a:gd name="T16" fmla="*/ 326 w 683"/>
                        <a:gd name="T17" fmla="*/ 182 h 1075"/>
                        <a:gd name="T18" fmla="*/ 331 w 683"/>
                        <a:gd name="T19" fmla="*/ 189 h 1075"/>
                        <a:gd name="T20" fmla="*/ 336 w 683"/>
                        <a:gd name="T21" fmla="*/ 194 h 1075"/>
                        <a:gd name="T22" fmla="*/ 340 w 683"/>
                        <a:gd name="T23" fmla="*/ 199 h 1075"/>
                        <a:gd name="T24" fmla="*/ 341 w 683"/>
                        <a:gd name="T25" fmla="*/ 205 h 1075"/>
                        <a:gd name="T26" fmla="*/ 339 w 683"/>
                        <a:gd name="T27" fmla="*/ 211 h 1075"/>
                        <a:gd name="T28" fmla="*/ 335 w 683"/>
                        <a:gd name="T29" fmla="*/ 213 h 1075"/>
                        <a:gd name="T30" fmla="*/ 321 w 683"/>
                        <a:gd name="T31" fmla="*/ 217 h 1075"/>
                        <a:gd name="T32" fmla="*/ 315 w 683"/>
                        <a:gd name="T33" fmla="*/ 220 h 1075"/>
                        <a:gd name="T34" fmla="*/ 313 w 683"/>
                        <a:gd name="T35" fmla="*/ 227 h 1075"/>
                        <a:gd name="T36" fmla="*/ 314 w 683"/>
                        <a:gd name="T37" fmla="*/ 236 h 1075"/>
                        <a:gd name="T38" fmla="*/ 320 w 683"/>
                        <a:gd name="T39" fmla="*/ 250 h 1075"/>
                        <a:gd name="T40" fmla="*/ 317 w 683"/>
                        <a:gd name="T41" fmla="*/ 256 h 1075"/>
                        <a:gd name="T42" fmla="*/ 311 w 683"/>
                        <a:gd name="T43" fmla="*/ 262 h 1075"/>
                        <a:gd name="T44" fmla="*/ 313 w 683"/>
                        <a:gd name="T45" fmla="*/ 267 h 1075"/>
                        <a:gd name="T46" fmla="*/ 314 w 683"/>
                        <a:gd name="T47" fmla="*/ 272 h 1075"/>
                        <a:gd name="T48" fmla="*/ 311 w 683"/>
                        <a:gd name="T49" fmla="*/ 277 h 1075"/>
                        <a:gd name="T50" fmla="*/ 305 w 683"/>
                        <a:gd name="T51" fmla="*/ 279 h 1075"/>
                        <a:gd name="T52" fmla="*/ 301 w 683"/>
                        <a:gd name="T53" fmla="*/ 286 h 1075"/>
                        <a:gd name="T54" fmla="*/ 301 w 683"/>
                        <a:gd name="T55" fmla="*/ 297 h 1075"/>
                        <a:gd name="T56" fmla="*/ 298 w 683"/>
                        <a:gd name="T57" fmla="*/ 304 h 1075"/>
                        <a:gd name="T58" fmla="*/ 293 w 683"/>
                        <a:gd name="T59" fmla="*/ 309 h 1075"/>
                        <a:gd name="T60" fmla="*/ 286 w 683"/>
                        <a:gd name="T61" fmla="*/ 313 h 1075"/>
                        <a:gd name="T62" fmla="*/ 277 w 683"/>
                        <a:gd name="T63" fmla="*/ 316 h 1075"/>
                        <a:gd name="T64" fmla="*/ 267 w 683"/>
                        <a:gd name="T65" fmla="*/ 317 h 1075"/>
                        <a:gd name="T66" fmla="*/ 242 w 683"/>
                        <a:gd name="T67" fmla="*/ 316 h 1075"/>
                        <a:gd name="T68" fmla="*/ 219 w 683"/>
                        <a:gd name="T69" fmla="*/ 313 h 1075"/>
                        <a:gd name="T70" fmla="*/ 185 w 683"/>
                        <a:gd name="T71" fmla="*/ 359 h 1075"/>
                        <a:gd name="T72" fmla="*/ 45 w 683"/>
                        <a:gd name="T73" fmla="*/ 303 h 1075"/>
                        <a:gd name="T74" fmla="*/ 58 w 683"/>
                        <a:gd name="T75" fmla="*/ 284 h 1075"/>
                        <a:gd name="T76" fmla="*/ 66 w 683"/>
                        <a:gd name="T77" fmla="*/ 266 h 1075"/>
                        <a:gd name="T78" fmla="*/ 66 w 683"/>
                        <a:gd name="T79" fmla="*/ 242 h 1075"/>
                        <a:gd name="T80" fmla="*/ 0 w 683"/>
                        <a:gd name="T81" fmla="*/ 190 h 1075"/>
                        <a:gd name="T82" fmla="*/ 0 w 683"/>
                        <a:gd name="T83" fmla="*/ 67 h 1075"/>
                        <a:gd name="T84" fmla="*/ 34 w 683"/>
                        <a:gd name="T85" fmla="*/ 33 h 1075"/>
                        <a:gd name="T86" fmla="*/ 78 w 683"/>
                        <a:gd name="T87" fmla="*/ 15 h 1075"/>
                        <a:gd name="T88" fmla="*/ 123 w 683"/>
                        <a:gd name="T89" fmla="*/ 0 h 1075"/>
                        <a:gd name="T90" fmla="*/ 183 w 683"/>
                        <a:gd name="T91" fmla="*/ 7 h 1075"/>
                        <a:gd name="T92" fmla="*/ 237 w 683"/>
                        <a:gd name="T93" fmla="*/ 11 h 1075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</a:gdLst>
                      <a:ahLst/>
                      <a:cxnLst>
                        <a:cxn ang="T94">
                          <a:pos x="T0" y="T1"/>
                        </a:cxn>
                        <a:cxn ang="T95">
                          <a:pos x="T2" y="T3"/>
                        </a:cxn>
                        <a:cxn ang="T96">
                          <a:pos x="T4" y="T5"/>
                        </a:cxn>
                        <a:cxn ang="T97">
                          <a:pos x="T6" y="T7"/>
                        </a:cxn>
                        <a:cxn ang="T98">
                          <a:pos x="T8" y="T9"/>
                        </a:cxn>
                        <a:cxn ang="T99">
                          <a:pos x="T10" y="T11"/>
                        </a:cxn>
                        <a:cxn ang="T100">
                          <a:pos x="T12" y="T13"/>
                        </a:cxn>
                        <a:cxn ang="T101">
                          <a:pos x="T14" y="T15"/>
                        </a:cxn>
                        <a:cxn ang="T102">
                          <a:pos x="T16" y="T17"/>
                        </a:cxn>
                        <a:cxn ang="T103">
                          <a:pos x="T18" y="T19"/>
                        </a:cxn>
                        <a:cxn ang="T104">
                          <a:pos x="T20" y="T21"/>
                        </a:cxn>
                        <a:cxn ang="T105">
                          <a:pos x="T22" y="T23"/>
                        </a:cxn>
                        <a:cxn ang="T106">
                          <a:pos x="T24" y="T25"/>
                        </a:cxn>
                        <a:cxn ang="T107">
                          <a:pos x="T26" y="T27"/>
                        </a:cxn>
                        <a:cxn ang="T108">
                          <a:pos x="T28" y="T29"/>
                        </a:cxn>
                        <a:cxn ang="T109">
                          <a:pos x="T30" y="T31"/>
                        </a:cxn>
                        <a:cxn ang="T110">
                          <a:pos x="T32" y="T33"/>
                        </a:cxn>
                        <a:cxn ang="T111">
                          <a:pos x="T34" y="T35"/>
                        </a:cxn>
                        <a:cxn ang="T112">
                          <a:pos x="T36" y="T37"/>
                        </a:cxn>
                        <a:cxn ang="T113">
                          <a:pos x="T38" y="T39"/>
                        </a:cxn>
                        <a:cxn ang="T114">
                          <a:pos x="T40" y="T41"/>
                        </a:cxn>
                        <a:cxn ang="T115">
                          <a:pos x="T42" y="T43"/>
                        </a:cxn>
                        <a:cxn ang="T116">
                          <a:pos x="T44" y="T45"/>
                        </a:cxn>
                        <a:cxn ang="T117">
                          <a:pos x="T46" y="T47"/>
                        </a:cxn>
                        <a:cxn ang="T118">
                          <a:pos x="T48" y="T49"/>
                        </a:cxn>
                        <a:cxn ang="T119">
                          <a:pos x="T50" y="T51"/>
                        </a:cxn>
                        <a:cxn ang="T120">
                          <a:pos x="T52" y="T53"/>
                        </a:cxn>
                        <a:cxn ang="T121">
                          <a:pos x="T54" y="T55"/>
                        </a:cxn>
                        <a:cxn ang="T122">
                          <a:pos x="T56" y="T57"/>
                        </a:cxn>
                        <a:cxn ang="T123">
                          <a:pos x="T58" y="T59"/>
                        </a:cxn>
                        <a:cxn ang="T124">
                          <a:pos x="T60" y="T61"/>
                        </a:cxn>
                        <a:cxn ang="T125">
                          <a:pos x="T62" y="T63"/>
                        </a:cxn>
                        <a:cxn ang="T126">
                          <a:pos x="T64" y="T65"/>
                        </a:cxn>
                        <a:cxn ang="T127">
                          <a:pos x="T66" y="T67"/>
                        </a:cxn>
                        <a:cxn ang="T128">
                          <a:pos x="T68" y="T69"/>
                        </a:cxn>
                        <a:cxn ang="T129">
                          <a:pos x="T70" y="T71"/>
                        </a:cxn>
                        <a:cxn ang="T130">
                          <a:pos x="T72" y="T73"/>
                        </a:cxn>
                        <a:cxn ang="T131">
                          <a:pos x="T74" y="T75"/>
                        </a:cxn>
                        <a:cxn ang="T132">
                          <a:pos x="T76" y="T77"/>
                        </a:cxn>
                        <a:cxn ang="T133">
                          <a:pos x="T78" y="T79"/>
                        </a:cxn>
                        <a:cxn ang="T134">
                          <a:pos x="T80" y="T81"/>
                        </a:cxn>
                        <a:cxn ang="T135">
                          <a:pos x="T82" y="T83"/>
                        </a:cxn>
                        <a:cxn ang="T136">
                          <a:pos x="T84" y="T85"/>
                        </a:cxn>
                        <a:cxn ang="T137">
                          <a:pos x="T86" y="T87"/>
                        </a:cxn>
                        <a:cxn ang="T138">
                          <a:pos x="T88" y="T89"/>
                        </a:cxn>
                        <a:cxn ang="T139">
                          <a:pos x="T90" y="T91"/>
                        </a:cxn>
                        <a:cxn ang="T140">
                          <a:pos x="T92" y="T93"/>
                        </a:cxn>
                      </a:cxnLst>
                      <a:rect l="0" t="0" r="r" b="b"/>
                      <a:pathLst>
                        <a:path w="683" h="1075">
                          <a:moveTo>
                            <a:pt x="475" y="33"/>
                          </a:moveTo>
                          <a:lnTo>
                            <a:pt x="563" y="76"/>
                          </a:lnTo>
                          <a:lnTo>
                            <a:pt x="596" y="163"/>
                          </a:lnTo>
                          <a:lnTo>
                            <a:pt x="623" y="284"/>
                          </a:lnTo>
                          <a:lnTo>
                            <a:pt x="627" y="335"/>
                          </a:lnTo>
                          <a:lnTo>
                            <a:pt x="623" y="382"/>
                          </a:lnTo>
                          <a:lnTo>
                            <a:pt x="611" y="417"/>
                          </a:lnTo>
                          <a:lnTo>
                            <a:pt x="629" y="482"/>
                          </a:lnTo>
                          <a:lnTo>
                            <a:pt x="652" y="544"/>
                          </a:lnTo>
                          <a:lnTo>
                            <a:pt x="663" y="565"/>
                          </a:lnTo>
                          <a:lnTo>
                            <a:pt x="673" y="581"/>
                          </a:lnTo>
                          <a:lnTo>
                            <a:pt x="680" y="596"/>
                          </a:lnTo>
                          <a:lnTo>
                            <a:pt x="683" y="615"/>
                          </a:lnTo>
                          <a:lnTo>
                            <a:pt x="679" y="633"/>
                          </a:lnTo>
                          <a:lnTo>
                            <a:pt x="670" y="639"/>
                          </a:lnTo>
                          <a:lnTo>
                            <a:pt x="642" y="649"/>
                          </a:lnTo>
                          <a:lnTo>
                            <a:pt x="630" y="658"/>
                          </a:lnTo>
                          <a:lnTo>
                            <a:pt x="626" y="681"/>
                          </a:lnTo>
                          <a:lnTo>
                            <a:pt x="629" y="707"/>
                          </a:lnTo>
                          <a:lnTo>
                            <a:pt x="641" y="748"/>
                          </a:lnTo>
                          <a:lnTo>
                            <a:pt x="635" y="768"/>
                          </a:lnTo>
                          <a:lnTo>
                            <a:pt x="623" y="785"/>
                          </a:lnTo>
                          <a:lnTo>
                            <a:pt x="627" y="800"/>
                          </a:lnTo>
                          <a:lnTo>
                            <a:pt x="629" y="813"/>
                          </a:lnTo>
                          <a:lnTo>
                            <a:pt x="623" y="828"/>
                          </a:lnTo>
                          <a:lnTo>
                            <a:pt x="611" y="836"/>
                          </a:lnTo>
                          <a:lnTo>
                            <a:pt x="603" y="857"/>
                          </a:lnTo>
                          <a:lnTo>
                            <a:pt x="603" y="889"/>
                          </a:lnTo>
                          <a:lnTo>
                            <a:pt x="597" y="909"/>
                          </a:lnTo>
                          <a:lnTo>
                            <a:pt x="586" y="926"/>
                          </a:lnTo>
                          <a:lnTo>
                            <a:pt x="573" y="938"/>
                          </a:lnTo>
                          <a:lnTo>
                            <a:pt x="555" y="945"/>
                          </a:lnTo>
                          <a:lnTo>
                            <a:pt x="534" y="949"/>
                          </a:lnTo>
                          <a:lnTo>
                            <a:pt x="484" y="945"/>
                          </a:lnTo>
                          <a:lnTo>
                            <a:pt x="438" y="938"/>
                          </a:lnTo>
                          <a:lnTo>
                            <a:pt x="371" y="1075"/>
                          </a:lnTo>
                          <a:lnTo>
                            <a:pt x="90" y="908"/>
                          </a:lnTo>
                          <a:lnTo>
                            <a:pt x="117" y="851"/>
                          </a:lnTo>
                          <a:lnTo>
                            <a:pt x="132" y="798"/>
                          </a:lnTo>
                          <a:lnTo>
                            <a:pt x="132" y="725"/>
                          </a:lnTo>
                          <a:lnTo>
                            <a:pt x="0" y="569"/>
                          </a:lnTo>
                          <a:lnTo>
                            <a:pt x="0" y="200"/>
                          </a:lnTo>
                          <a:lnTo>
                            <a:pt x="69" y="98"/>
                          </a:lnTo>
                          <a:lnTo>
                            <a:pt x="156" y="45"/>
                          </a:lnTo>
                          <a:lnTo>
                            <a:pt x="247" y="0"/>
                          </a:lnTo>
                          <a:lnTo>
                            <a:pt x="367" y="21"/>
                          </a:lnTo>
                          <a:lnTo>
                            <a:pt x="475" y="3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6350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6" name="Freeform 310"/>
                    <p:cNvSpPr>
                      <a:spLocks/>
                    </p:cNvSpPr>
                    <p:nvPr/>
                  </p:nvSpPr>
                  <p:spPr bwMode="auto">
                    <a:xfrm>
                      <a:off x="2451" y="2799"/>
                      <a:ext cx="39" cy="56"/>
                    </a:xfrm>
                    <a:custGeom>
                      <a:avLst/>
                      <a:gdLst>
                        <a:gd name="T0" fmla="*/ 0 w 79"/>
                        <a:gd name="T1" fmla="*/ 0 h 168"/>
                        <a:gd name="T2" fmla="*/ 11 w 79"/>
                        <a:gd name="T3" fmla="*/ 27 h 168"/>
                        <a:gd name="T4" fmla="*/ 22 w 79"/>
                        <a:gd name="T5" fmla="*/ 40 h 168"/>
                        <a:gd name="T6" fmla="*/ 39 w 79"/>
                        <a:gd name="T7" fmla="*/ 56 h 168"/>
                        <a:gd name="T8" fmla="*/ 16 w 79"/>
                        <a:gd name="T9" fmla="*/ 43 h 168"/>
                        <a:gd name="T10" fmla="*/ 4 w 79"/>
                        <a:gd name="T11" fmla="*/ 27 h 168"/>
                        <a:gd name="T12" fmla="*/ 0 w 79"/>
                        <a:gd name="T13" fmla="*/ 0 h 168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79" h="168">
                          <a:moveTo>
                            <a:pt x="0" y="0"/>
                          </a:moveTo>
                          <a:lnTo>
                            <a:pt x="23" y="80"/>
                          </a:lnTo>
                          <a:lnTo>
                            <a:pt x="44" y="121"/>
                          </a:lnTo>
                          <a:lnTo>
                            <a:pt x="79" y="168"/>
                          </a:lnTo>
                          <a:lnTo>
                            <a:pt x="32" y="128"/>
                          </a:lnTo>
                          <a:lnTo>
                            <a:pt x="9" y="8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144" name="Group 311"/>
                  <p:cNvGrpSpPr>
                    <a:grpSpLocks/>
                  </p:cNvGrpSpPr>
                  <p:nvPr/>
                </p:nvGrpSpPr>
                <p:grpSpPr bwMode="auto">
                  <a:xfrm>
                    <a:off x="2529" y="2690"/>
                    <a:ext cx="101" cy="160"/>
                    <a:chOff x="2529" y="2690"/>
                    <a:chExt cx="101" cy="160"/>
                  </a:xfrm>
                </p:grpSpPr>
                <p:sp>
                  <p:nvSpPr>
                    <p:cNvPr id="4148" name="Freeform 312"/>
                    <p:cNvSpPr>
                      <a:spLocks/>
                    </p:cNvSpPr>
                    <p:nvPr/>
                  </p:nvSpPr>
                  <p:spPr bwMode="auto">
                    <a:xfrm>
                      <a:off x="2552" y="2715"/>
                      <a:ext cx="42" cy="23"/>
                    </a:xfrm>
                    <a:custGeom>
                      <a:avLst/>
                      <a:gdLst>
                        <a:gd name="T0" fmla="*/ 38 w 85"/>
                        <a:gd name="T1" fmla="*/ 0 h 67"/>
                        <a:gd name="T2" fmla="*/ 35 w 85"/>
                        <a:gd name="T3" fmla="*/ 3 h 67"/>
                        <a:gd name="T4" fmla="*/ 42 w 85"/>
                        <a:gd name="T5" fmla="*/ 6 h 67"/>
                        <a:gd name="T6" fmla="*/ 33 w 85"/>
                        <a:gd name="T7" fmla="*/ 5 h 67"/>
                        <a:gd name="T8" fmla="*/ 30 w 85"/>
                        <a:gd name="T9" fmla="*/ 12 h 67"/>
                        <a:gd name="T10" fmla="*/ 34 w 85"/>
                        <a:gd name="T11" fmla="*/ 15 h 67"/>
                        <a:gd name="T12" fmla="*/ 31 w 85"/>
                        <a:gd name="T13" fmla="*/ 15 h 67"/>
                        <a:gd name="T14" fmla="*/ 33 w 85"/>
                        <a:gd name="T15" fmla="*/ 23 h 67"/>
                        <a:gd name="T16" fmla="*/ 29 w 85"/>
                        <a:gd name="T17" fmla="*/ 15 h 67"/>
                        <a:gd name="T18" fmla="*/ 20 w 85"/>
                        <a:gd name="T19" fmla="*/ 15 h 67"/>
                        <a:gd name="T20" fmla="*/ 13 w 85"/>
                        <a:gd name="T21" fmla="*/ 12 h 67"/>
                        <a:gd name="T22" fmla="*/ 0 w 85"/>
                        <a:gd name="T23" fmla="*/ 12 h 67"/>
                        <a:gd name="T24" fmla="*/ 13 w 85"/>
                        <a:gd name="T25" fmla="*/ 4 h 67"/>
                        <a:gd name="T26" fmla="*/ 38 w 85"/>
                        <a:gd name="T27" fmla="*/ 0 h 67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</a:gdLst>
                      <a:ahLst/>
                      <a:cxnLst>
                        <a:cxn ang="T28">
                          <a:pos x="T0" y="T1"/>
                        </a:cxn>
                        <a:cxn ang="T29">
                          <a:pos x="T2" y="T3"/>
                        </a:cxn>
                        <a:cxn ang="T30">
                          <a:pos x="T4" y="T5"/>
                        </a:cxn>
                        <a:cxn ang="T31">
                          <a:pos x="T6" y="T7"/>
                        </a:cxn>
                        <a:cxn ang="T32">
                          <a:pos x="T8" y="T9"/>
                        </a:cxn>
                        <a:cxn ang="T33">
                          <a:pos x="T10" y="T11"/>
                        </a:cxn>
                        <a:cxn ang="T34">
                          <a:pos x="T12" y="T13"/>
                        </a:cxn>
                        <a:cxn ang="T35">
                          <a:pos x="T14" y="T15"/>
                        </a:cxn>
                        <a:cxn ang="T36">
                          <a:pos x="T16" y="T17"/>
                        </a:cxn>
                        <a:cxn ang="T37">
                          <a:pos x="T18" y="T19"/>
                        </a:cxn>
                        <a:cxn ang="T38">
                          <a:pos x="T20" y="T21"/>
                        </a:cxn>
                        <a:cxn ang="T39">
                          <a:pos x="T22" y="T23"/>
                        </a:cxn>
                        <a:cxn ang="T40">
                          <a:pos x="T24" y="T25"/>
                        </a:cxn>
                        <a:cxn ang="T41">
                          <a:pos x="T26" y="T27"/>
                        </a:cxn>
                      </a:cxnLst>
                      <a:rect l="0" t="0" r="r" b="b"/>
                      <a:pathLst>
                        <a:path w="85" h="67">
                          <a:moveTo>
                            <a:pt x="76" y="0"/>
                          </a:moveTo>
                          <a:lnTo>
                            <a:pt x="71" y="8"/>
                          </a:lnTo>
                          <a:lnTo>
                            <a:pt x="85" y="17"/>
                          </a:lnTo>
                          <a:lnTo>
                            <a:pt x="66" y="14"/>
                          </a:lnTo>
                          <a:lnTo>
                            <a:pt x="61" y="36"/>
                          </a:lnTo>
                          <a:lnTo>
                            <a:pt x="69" y="45"/>
                          </a:lnTo>
                          <a:lnTo>
                            <a:pt x="62" y="45"/>
                          </a:lnTo>
                          <a:lnTo>
                            <a:pt x="67" y="67"/>
                          </a:lnTo>
                          <a:lnTo>
                            <a:pt x="58" y="44"/>
                          </a:lnTo>
                          <a:lnTo>
                            <a:pt x="41" y="44"/>
                          </a:lnTo>
                          <a:lnTo>
                            <a:pt x="26" y="36"/>
                          </a:lnTo>
                          <a:lnTo>
                            <a:pt x="0" y="34"/>
                          </a:lnTo>
                          <a:lnTo>
                            <a:pt x="26" y="13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49" name="Freeform 313"/>
                    <p:cNvSpPr>
                      <a:spLocks/>
                    </p:cNvSpPr>
                    <p:nvPr/>
                  </p:nvSpPr>
                  <p:spPr bwMode="auto">
                    <a:xfrm>
                      <a:off x="2529" y="2690"/>
                      <a:ext cx="73" cy="15"/>
                    </a:xfrm>
                    <a:custGeom>
                      <a:avLst/>
                      <a:gdLst>
                        <a:gd name="T0" fmla="*/ 73 w 147"/>
                        <a:gd name="T1" fmla="*/ 8 h 45"/>
                        <a:gd name="T2" fmla="*/ 70 w 147"/>
                        <a:gd name="T3" fmla="*/ 14 h 45"/>
                        <a:gd name="T4" fmla="*/ 62 w 147"/>
                        <a:gd name="T5" fmla="*/ 15 h 45"/>
                        <a:gd name="T6" fmla="*/ 51 w 147"/>
                        <a:gd name="T7" fmla="*/ 11 h 45"/>
                        <a:gd name="T8" fmla="*/ 36 w 147"/>
                        <a:gd name="T9" fmla="*/ 8 h 45"/>
                        <a:gd name="T10" fmla="*/ 11 w 147"/>
                        <a:gd name="T11" fmla="*/ 7 h 45"/>
                        <a:gd name="T12" fmla="*/ 0 w 147"/>
                        <a:gd name="T13" fmla="*/ 8 h 45"/>
                        <a:gd name="T14" fmla="*/ 18 w 147"/>
                        <a:gd name="T15" fmla="*/ 4 h 45"/>
                        <a:gd name="T16" fmla="*/ 32 w 147"/>
                        <a:gd name="T17" fmla="*/ 2 h 45"/>
                        <a:gd name="T18" fmla="*/ 30 w 147"/>
                        <a:gd name="T19" fmla="*/ 0 h 45"/>
                        <a:gd name="T20" fmla="*/ 42 w 147"/>
                        <a:gd name="T21" fmla="*/ 3 h 45"/>
                        <a:gd name="T22" fmla="*/ 41 w 147"/>
                        <a:gd name="T23" fmla="*/ 1 h 45"/>
                        <a:gd name="T24" fmla="*/ 51 w 147"/>
                        <a:gd name="T25" fmla="*/ 4 h 45"/>
                        <a:gd name="T26" fmla="*/ 61 w 147"/>
                        <a:gd name="T27" fmla="*/ 4 h 45"/>
                        <a:gd name="T28" fmla="*/ 73 w 147"/>
                        <a:gd name="T29" fmla="*/ 8 h 45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0" t="0" r="r" b="b"/>
                      <a:pathLst>
                        <a:path w="147" h="45">
                          <a:moveTo>
                            <a:pt x="147" y="23"/>
                          </a:moveTo>
                          <a:lnTo>
                            <a:pt x="141" y="41"/>
                          </a:lnTo>
                          <a:lnTo>
                            <a:pt x="124" y="45"/>
                          </a:lnTo>
                          <a:lnTo>
                            <a:pt x="102" y="33"/>
                          </a:lnTo>
                          <a:lnTo>
                            <a:pt x="72" y="23"/>
                          </a:lnTo>
                          <a:lnTo>
                            <a:pt x="23" y="22"/>
                          </a:lnTo>
                          <a:lnTo>
                            <a:pt x="0" y="24"/>
                          </a:lnTo>
                          <a:lnTo>
                            <a:pt x="37" y="11"/>
                          </a:lnTo>
                          <a:lnTo>
                            <a:pt x="64" y="5"/>
                          </a:lnTo>
                          <a:lnTo>
                            <a:pt x="60" y="0"/>
                          </a:lnTo>
                          <a:lnTo>
                            <a:pt x="85" y="8"/>
                          </a:lnTo>
                          <a:lnTo>
                            <a:pt x="82" y="3"/>
                          </a:lnTo>
                          <a:lnTo>
                            <a:pt x="103" y="11"/>
                          </a:lnTo>
                          <a:lnTo>
                            <a:pt x="123" y="11"/>
                          </a:lnTo>
                          <a:lnTo>
                            <a:pt x="147" y="2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0" name="Freeform 314"/>
                    <p:cNvSpPr>
                      <a:spLocks/>
                    </p:cNvSpPr>
                    <p:nvPr/>
                  </p:nvSpPr>
                  <p:spPr bwMode="auto">
                    <a:xfrm>
                      <a:off x="2592" y="2821"/>
                      <a:ext cx="33" cy="24"/>
                    </a:xfrm>
                    <a:custGeom>
                      <a:avLst/>
                      <a:gdLst>
                        <a:gd name="T0" fmla="*/ 33 w 67"/>
                        <a:gd name="T1" fmla="*/ 3 h 70"/>
                        <a:gd name="T2" fmla="*/ 28 w 67"/>
                        <a:gd name="T3" fmla="*/ 1 h 70"/>
                        <a:gd name="T4" fmla="*/ 23 w 67"/>
                        <a:gd name="T5" fmla="*/ 0 h 70"/>
                        <a:gd name="T6" fmla="*/ 19 w 67"/>
                        <a:gd name="T7" fmla="*/ 3 h 70"/>
                        <a:gd name="T8" fmla="*/ 14 w 67"/>
                        <a:gd name="T9" fmla="*/ 6 h 70"/>
                        <a:gd name="T10" fmla="*/ 8 w 67"/>
                        <a:gd name="T11" fmla="*/ 9 h 70"/>
                        <a:gd name="T12" fmla="*/ 3 w 67"/>
                        <a:gd name="T13" fmla="*/ 10 h 70"/>
                        <a:gd name="T14" fmla="*/ 2 w 67"/>
                        <a:gd name="T15" fmla="*/ 8 h 70"/>
                        <a:gd name="T16" fmla="*/ 1 w 67"/>
                        <a:gd name="T17" fmla="*/ 13 h 70"/>
                        <a:gd name="T18" fmla="*/ 0 w 67"/>
                        <a:gd name="T19" fmla="*/ 18 h 70"/>
                        <a:gd name="T20" fmla="*/ 0 w 67"/>
                        <a:gd name="T21" fmla="*/ 21 h 70"/>
                        <a:gd name="T22" fmla="*/ 2 w 67"/>
                        <a:gd name="T23" fmla="*/ 24 h 70"/>
                        <a:gd name="T24" fmla="*/ 1 w 67"/>
                        <a:gd name="T25" fmla="*/ 19 h 70"/>
                        <a:gd name="T26" fmla="*/ 4 w 67"/>
                        <a:gd name="T27" fmla="*/ 13 h 70"/>
                        <a:gd name="T28" fmla="*/ 14 w 67"/>
                        <a:gd name="T29" fmla="*/ 11 h 70"/>
                        <a:gd name="T30" fmla="*/ 20 w 67"/>
                        <a:gd name="T31" fmla="*/ 13 h 70"/>
                        <a:gd name="T32" fmla="*/ 25 w 67"/>
                        <a:gd name="T33" fmla="*/ 13 h 70"/>
                        <a:gd name="T34" fmla="*/ 31 w 67"/>
                        <a:gd name="T35" fmla="*/ 8 h 70"/>
                        <a:gd name="T36" fmla="*/ 33 w 67"/>
                        <a:gd name="T37" fmla="*/ 3 h 70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0" t="0" r="r" b="b"/>
                      <a:pathLst>
                        <a:path w="67" h="70">
                          <a:moveTo>
                            <a:pt x="67" y="8"/>
                          </a:moveTo>
                          <a:lnTo>
                            <a:pt x="56" y="3"/>
                          </a:lnTo>
                          <a:lnTo>
                            <a:pt x="47" y="0"/>
                          </a:lnTo>
                          <a:lnTo>
                            <a:pt x="39" y="9"/>
                          </a:lnTo>
                          <a:lnTo>
                            <a:pt x="28" y="18"/>
                          </a:lnTo>
                          <a:lnTo>
                            <a:pt x="17" y="26"/>
                          </a:lnTo>
                          <a:lnTo>
                            <a:pt x="7" y="30"/>
                          </a:lnTo>
                          <a:lnTo>
                            <a:pt x="5" y="22"/>
                          </a:lnTo>
                          <a:lnTo>
                            <a:pt x="2" y="39"/>
                          </a:lnTo>
                          <a:lnTo>
                            <a:pt x="0" y="53"/>
                          </a:lnTo>
                          <a:lnTo>
                            <a:pt x="0" y="62"/>
                          </a:lnTo>
                          <a:lnTo>
                            <a:pt x="4" y="70"/>
                          </a:lnTo>
                          <a:lnTo>
                            <a:pt x="3" y="56"/>
                          </a:lnTo>
                          <a:lnTo>
                            <a:pt x="8" y="39"/>
                          </a:lnTo>
                          <a:lnTo>
                            <a:pt x="28" y="32"/>
                          </a:lnTo>
                          <a:lnTo>
                            <a:pt x="40" y="37"/>
                          </a:lnTo>
                          <a:lnTo>
                            <a:pt x="51" y="39"/>
                          </a:lnTo>
                          <a:lnTo>
                            <a:pt x="63" y="23"/>
                          </a:lnTo>
                          <a:lnTo>
                            <a:pt x="67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1" name="Freeform 315"/>
                    <p:cNvSpPr>
                      <a:spLocks/>
                    </p:cNvSpPr>
                    <p:nvPr/>
                  </p:nvSpPr>
                  <p:spPr bwMode="auto">
                    <a:xfrm>
                      <a:off x="2605" y="2846"/>
                      <a:ext cx="12" cy="4"/>
                    </a:xfrm>
                    <a:custGeom>
                      <a:avLst/>
                      <a:gdLst>
                        <a:gd name="T0" fmla="*/ 12 w 24"/>
                        <a:gd name="T1" fmla="*/ 1 h 12"/>
                        <a:gd name="T2" fmla="*/ 5 w 24"/>
                        <a:gd name="T3" fmla="*/ 0 h 12"/>
                        <a:gd name="T4" fmla="*/ 0 w 24"/>
                        <a:gd name="T5" fmla="*/ 1 h 12"/>
                        <a:gd name="T6" fmla="*/ 7 w 24"/>
                        <a:gd name="T7" fmla="*/ 4 h 12"/>
                        <a:gd name="T8" fmla="*/ 12 w 24"/>
                        <a:gd name="T9" fmla="*/ 1 h 1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0" t="0" r="r" b="b"/>
                      <a:pathLst>
                        <a:path w="24" h="12">
                          <a:moveTo>
                            <a:pt x="24" y="2"/>
                          </a:moveTo>
                          <a:lnTo>
                            <a:pt x="10" y="0"/>
                          </a:lnTo>
                          <a:lnTo>
                            <a:pt x="0" y="4"/>
                          </a:lnTo>
                          <a:lnTo>
                            <a:pt x="13" y="12"/>
                          </a:lnTo>
                          <a:lnTo>
                            <a:pt x="24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2" name="Freeform 316"/>
                    <p:cNvSpPr>
                      <a:spLocks/>
                    </p:cNvSpPr>
                    <p:nvPr/>
                  </p:nvSpPr>
                  <p:spPr bwMode="auto">
                    <a:xfrm>
                      <a:off x="2616" y="2782"/>
                      <a:ext cx="14" cy="5"/>
                    </a:xfrm>
                    <a:custGeom>
                      <a:avLst/>
                      <a:gdLst>
                        <a:gd name="T0" fmla="*/ 14 w 27"/>
                        <a:gd name="T1" fmla="*/ 0 h 15"/>
                        <a:gd name="T2" fmla="*/ 7 w 27"/>
                        <a:gd name="T3" fmla="*/ 0 h 15"/>
                        <a:gd name="T4" fmla="*/ 1 w 27"/>
                        <a:gd name="T5" fmla="*/ 2 h 15"/>
                        <a:gd name="T6" fmla="*/ 0 w 27"/>
                        <a:gd name="T7" fmla="*/ 4 h 15"/>
                        <a:gd name="T8" fmla="*/ 3 w 27"/>
                        <a:gd name="T9" fmla="*/ 5 h 15"/>
                        <a:gd name="T10" fmla="*/ 7 w 27"/>
                        <a:gd name="T11" fmla="*/ 4 h 15"/>
                        <a:gd name="T12" fmla="*/ 14 w 27"/>
                        <a:gd name="T13" fmla="*/ 0 h 15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27" h="15">
                          <a:moveTo>
                            <a:pt x="27" y="0"/>
                          </a:moveTo>
                          <a:lnTo>
                            <a:pt x="13" y="0"/>
                          </a:lnTo>
                          <a:lnTo>
                            <a:pt x="2" y="5"/>
                          </a:lnTo>
                          <a:lnTo>
                            <a:pt x="0" y="13"/>
                          </a:lnTo>
                          <a:lnTo>
                            <a:pt x="6" y="15"/>
                          </a:lnTo>
                          <a:lnTo>
                            <a:pt x="14" y="11"/>
                          </a:lnTo>
                          <a:lnTo>
                            <a:pt x="2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3" name="Freeform 317"/>
                    <p:cNvSpPr>
                      <a:spLocks/>
                    </p:cNvSpPr>
                    <p:nvPr/>
                  </p:nvSpPr>
                  <p:spPr bwMode="auto">
                    <a:xfrm>
                      <a:off x="2603" y="2777"/>
                      <a:ext cx="6" cy="12"/>
                    </a:xfrm>
                    <a:custGeom>
                      <a:avLst/>
                      <a:gdLst>
                        <a:gd name="T0" fmla="*/ 2 w 13"/>
                        <a:gd name="T1" fmla="*/ 0 h 35"/>
                        <a:gd name="T2" fmla="*/ 1 w 13"/>
                        <a:gd name="T3" fmla="*/ 4 h 35"/>
                        <a:gd name="T4" fmla="*/ 3 w 13"/>
                        <a:gd name="T5" fmla="*/ 10 h 35"/>
                        <a:gd name="T6" fmla="*/ 6 w 13"/>
                        <a:gd name="T7" fmla="*/ 12 h 35"/>
                        <a:gd name="T8" fmla="*/ 2 w 13"/>
                        <a:gd name="T9" fmla="*/ 10 h 35"/>
                        <a:gd name="T10" fmla="*/ 0 w 13"/>
                        <a:gd name="T11" fmla="*/ 8 h 35"/>
                        <a:gd name="T12" fmla="*/ 0 w 13"/>
                        <a:gd name="T13" fmla="*/ 5 h 35"/>
                        <a:gd name="T14" fmla="*/ 2 w 13"/>
                        <a:gd name="T15" fmla="*/ 0 h 35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0" t="0" r="r" b="b"/>
                      <a:pathLst>
                        <a:path w="13" h="35">
                          <a:moveTo>
                            <a:pt x="5" y="0"/>
                          </a:moveTo>
                          <a:lnTo>
                            <a:pt x="3" y="12"/>
                          </a:lnTo>
                          <a:lnTo>
                            <a:pt x="7" y="28"/>
                          </a:lnTo>
                          <a:lnTo>
                            <a:pt x="13" y="35"/>
                          </a:lnTo>
                          <a:lnTo>
                            <a:pt x="4" y="30"/>
                          </a:lnTo>
                          <a:lnTo>
                            <a:pt x="0" y="24"/>
                          </a:lnTo>
                          <a:lnTo>
                            <a:pt x="0" y="1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54" name="Freeform 318"/>
                    <p:cNvSpPr>
                      <a:spLocks/>
                    </p:cNvSpPr>
                    <p:nvPr/>
                  </p:nvSpPr>
                  <p:spPr bwMode="auto">
                    <a:xfrm>
                      <a:off x="2564" y="2722"/>
                      <a:ext cx="9" cy="4"/>
                    </a:xfrm>
                    <a:custGeom>
                      <a:avLst/>
                      <a:gdLst>
                        <a:gd name="T0" fmla="*/ 9 w 18"/>
                        <a:gd name="T1" fmla="*/ 0 h 12"/>
                        <a:gd name="T2" fmla="*/ 9 w 18"/>
                        <a:gd name="T3" fmla="*/ 4 h 12"/>
                        <a:gd name="T4" fmla="*/ 6 w 18"/>
                        <a:gd name="T5" fmla="*/ 3 h 12"/>
                        <a:gd name="T6" fmla="*/ 3 w 18"/>
                        <a:gd name="T7" fmla="*/ 3 h 12"/>
                        <a:gd name="T8" fmla="*/ 0 w 18"/>
                        <a:gd name="T9" fmla="*/ 3 h 12"/>
                        <a:gd name="T10" fmla="*/ 3 w 18"/>
                        <a:gd name="T11" fmla="*/ 1 h 12"/>
                        <a:gd name="T12" fmla="*/ 9 w 18"/>
                        <a:gd name="T13" fmla="*/ 0 h 12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18" h="12">
                          <a:moveTo>
                            <a:pt x="18" y="0"/>
                          </a:moveTo>
                          <a:lnTo>
                            <a:pt x="18" y="12"/>
                          </a:lnTo>
                          <a:lnTo>
                            <a:pt x="11" y="9"/>
                          </a:lnTo>
                          <a:lnTo>
                            <a:pt x="5" y="8"/>
                          </a:lnTo>
                          <a:lnTo>
                            <a:pt x="0" y="8"/>
                          </a:lnTo>
                          <a:lnTo>
                            <a:pt x="6" y="2"/>
                          </a:lnTo>
                          <a:lnTo>
                            <a:pt x="1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145" name="Group 319"/>
                  <p:cNvGrpSpPr>
                    <a:grpSpLocks/>
                  </p:cNvGrpSpPr>
                  <p:nvPr/>
                </p:nvGrpSpPr>
                <p:grpSpPr bwMode="auto">
                  <a:xfrm>
                    <a:off x="2415" y="2702"/>
                    <a:ext cx="47" cy="76"/>
                    <a:chOff x="2415" y="2702"/>
                    <a:chExt cx="47" cy="76"/>
                  </a:xfrm>
                </p:grpSpPr>
                <p:sp>
                  <p:nvSpPr>
                    <p:cNvPr id="4146" name="Freeform 320"/>
                    <p:cNvSpPr>
                      <a:spLocks/>
                    </p:cNvSpPr>
                    <p:nvPr/>
                  </p:nvSpPr>
                  <p:spPr bwMode="auto">
                    <a:xfrm>
                      <a:off x="2425" y="2710"/>
                      <a:ext cx="29" cy="57"/>
                    </a:xfrm>
                    <a:custGeom>
                      <a:avLst/>
                      <a:gdLst>
                        <a:gd name="T0" fmla="*/ 29 w 58"/>
                        <a:gd name="T1" fmla="*/ 11 h 170"/>
                        <a:gd name="T2" fmla="*/ 20 w 58"/>
                        <a:gd name="T3" fmla="*/ 4 h 170"/>
                        <a:gd name="T4" fmla="*/ 10 w 58"/>
                        <a:gd name="T5" fmla="*/ 6 h 170"/>
                        <a:gd name="T6" fmla="*/ 4 w 58"/>
                        <a:gd name="T7" fmla="*/ 15 h 170"/>
                        <a:gd name="T8" fmla="*/ 3 w 58"/>
                        <a:gd name="T9" fmla="*/ 28 h 170"/>
                        <a:gd name="T10" fmla="*/ 4 w 58"/>
                        <a:gd name="T11" fmla="*/ 38 h 170"/>
                        <a:gd name="T12" fmla="*/ 8 w 58"/>
                        <a:gd name="T13" fmla="*/ 47 h 170"/>
                        <a:gd name="T14" fmla="*/ 13 w 58"/>
                        <a:gd name="T15" fmla="*/ 34 h 170"/>
                        <a:gd name="T16" fmla="*/ 17 w 58"/>
                        <a:gd name="T17" fmla="*/ 26 h 170"/>
                        <a:gd name="T18" fmla="*/ 28 w 58"/>
                        <a:gd name="T19" fmla="*/ 22 h 170"/>
                        <a:gd name="T20" fmla="*/ 20 w 58"/>
                        <a:gd name="T21" fmla="*/ 32 h 170"/>
                        <a:gd name="T22" fmla="*/ 12 w 58"/>
                        <a:gd name="T23" fmla="*/ 40 h 170"/>
                        <a:gd name="T24" fmla="*/ 11 w 58"/>
                        <a:gd name="T25" fmla="*/ 49 h 170"/>
                        <a:gd name="T26" fmla="*/ 14 w 58"/>
                        <a:gd name="T27" fmla="*/ 56 h 170"/>
                        <a:gd name="T28" fmla="*/ 19 w 58"/>
                        <a:gd name="T29" fmla="*/ 57 h 170"/>
                        <a:gd name="T30" fmla="*/ 6 w 58"/>
                        <a:gd name="T31" fmla="*/ 55 h 170"/>
                        <a:gd name="T32" fmla="*/ 1 w 58"/>
                        <a:gd name="T33" fmla="*/ 43 h 170"/>
                        <a:gd name="T34" fmla="*/ 0 w 58"/>
                        <a:gd name="T35" fmla="*/ 27 h 170"/>
                        <a:gd name="T36" fmla="*/ 1 w 58"/>
                        <a:gd name="T37" fmla="*/ 12 h 170"/>
                        <a:gd name="T38" fmla="*/ 8 w 58"/>
                        <a:gd name="T39" fmla="*/ 3 h 170"/>
                        <a:gd name="T40" fmla="*/ 17 w 58"/>
                        <a:gd name="T41" fmla="*/ 0 h 170"/>
                        <a:gd name="T42" fmla="*/ 25 w 58"/>
                        <a:gd name="T43" fmla="*/ 2 h 170"/>
                        <a:gd name="T44" fmla="*/ 29 w 58"/>
                        <a:gd name="T45" fmla="*/ 11 h 170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0" t="0" r="r" b="b"/>
                      <a:pathLst>
                        <a:path w="58" h="170">
                          <a:moveTo>
                            <a:pt x="58" y="33"/>
                          </a:moveTo>
                          <a:lnTo>
                            <a:pt x="40" y="13"/>
                          </a:lnTo>
                          <a:lnTo>
                            <a:pt x="19" y="18"/>
                          </a:lnTo>
                          <a:lnTo>
                            <a:pt x="8" y="45"/>
                          </a:lnTo>
                          <a:lnTo>
                            <a:pt x="5" y="83"/>
                          </a:lnTo>
                          <a:lnTo>
                            <a:pt x="8" y="114"/>
                          </a:lnTo>
                          <a:lnTo>
                            <a:pt x="15" y="139"/>
                          </a:lnTo>
                          <a:lnTo>
                            <a:pt x="25" y="101"/>
                          </a:lnTo>
                          <a:lnTo>
                            <a:pt x="34" y="79"/>
                          </a:lnTo>
                          <a:lnTo>
                            <a:pt x="55" y="66"/>
                          </a:lnTo>
                          <a:lnTo>
                            <a:pt x="39" y="95"/>
                          </a:lnTo>
                          <a:lnTo>
                            <a:pt x="23" y="120"/>
                          </a:lnTo>
                          <a:lnTo>
                            <a:pt x="21" y="146"/>
                          </a:lnTo>
                          <a:lnTo>
                            <a:pt x="28" y="166"/>
                          </a:lnTo>
                          <a:lnTo>
                            <a:pt x="38" y="170"/>
                          </a:lnTo>
                          <a:lnTo>
                            <a:pt x="12" y="163"/>
                          </a:lnTo>
                          <a:lnTo>
                            <a:pt x="1" y="127"/>
                          </a:lnTo>
                          <a:lnTo>
                            <a:pt x="0" y="80"/>
                          </a:lnTo>
                          <a:lnTo>
                            <a:pt x="1" y="37"/>
                          </a:lnTo>
                          <a:lnTo>
                            <a:pt x="15" y="10"/>
                          </a:lnTo>
                          <a:lnTo>
                            <a:pt x="33" y="0"/>
                          </a:lnTo>
                          <a:lnTo>
                            <a:pt x="50" y="6"/>
                          </a:lnTo>
                          <a:lnTo>
                            <a:pt x="58" y="3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47" name="Freeform 321"/>
                    <p:cNvSpPr>
                      <a:spLocks/>
                    </p:cNvSpPr>
                    <p:nvPr/>
                  </p:nvSpPr>
                  <p:spPr bwMode="auto">
                    <a:xfrm>
                      <a:off x="2415" y="2702"/>
                      <a:ext cx="47" cy="76"/>
                    </a:xfrm>
                    <a:custGeom>
                      <a:avLst/>
                      <a:gdLst>
                        <a:gd name="T0" fmla="*/ 47 w 95"/>
                        <a:gd name="T1" fmla="*/ 18 h 228"/>
                        <a:gd name="T2" fmla="*/ 40 w 95"/>
                        <a:gd name="T3" fmla="*/ 6 h 228"/>
                        <a:gd name="T4" fmla="*/ 28 w 95"/>
                        <a:gd name="T5" fmla="*/ 3 h 228"/>
                        <a:gd name="T6" fmla="*/ 12 w 95"/>
                        <a:gd name="T7" fmla="*/ 5 h 228"/>
                        <a:gd name="T8" fmla="*/ 7 w 95"/>
                        <a:gd name="T9" fmla="*/ 12 h 228"/>
                        <a:gd name="T10" fmla="*/ 3 w 95"/>
                        <a:gd name="T11" fmla="*/ 23 h 228"/>
                        <a:gd name="T12" fmla="*/ 3 w 95"/>
                        <a:gd name="T13" fmla="*/ 33 h 228"/>
                        <a:gd name="T14" fmla="*/ 5 w 95"/>
                        <a:gd name="T15" fmla="*/ 39 h 228"/>
                        <a:gd name="T16" fmla="*/ 5 w 95"/>
                        <a:gd name="T17" fmla="*/ 49 h 228"/>
                        <a:gd name="T18" fmla="*/ 8 w 95"/>
                        <a:gd name="T19" fmla="*/ 59 h 228"/>
                        <a:gd name="T20" fmla="*/ 18 w 95"/>
                        <a:gd name="T21" fmla="*/ 70 h 228"/>
                        <a:gd name="T22" fmla="*/ 24 w 95"/>
                        <a:gd name="T23" fmla="*/ 70 h 228"/>
                        <a:gd name="T24" fmla="*/ 33 w 95"/>
                        <a:gd name="T25" fmla="*/ 70 h 228"/>
                        <a:gd name="T26" fmla="*/ 33 w 95"/>
                        <a:gd name="T27" fmla="*/ 72 h 228"/>
                        <a:gd name="T28" fmla="*/ 27 w 95"/>
                        <a:gd name="T29" fmla="*/ 76 h 228"/>
                        <a:gd name="T30" fmla="*/ 19 w 95"/>
                        <a:gd name="T31" fmla="*/ 75 h 228"/>
                        <a:gd name="T32" fmla="*/ 10 w 95"/>
                        <a:gd name="T33" fmla="*/ 71 h 228"/>
                        <a:gd name="T34" fmla="*/ 2 w 95"/>
                        <a:gd name="T35" fmla="*/ 60 h 228"/>
                        <a:gd name="T36" fmla="*/ 2 w 95"/>
                        <a:gd name="T37" fmla="*/ 42 h 228"/>
                        <a:gd name="T38" fmla="*/ 0 w 95"/>
                        <a:gd name="T39" fmla="*/ 31 h 228"/>
                        <a:gd name="T40" fmla="*/ 0 w 95"/>
                        <a:gd name="T41" fmla="*/ 21 h 228"/>
                        <a:gd name="T42" fmla="*/ 4 w 95"/>
                        <a:gd name="T43" fmla="*/ 11 h 228"/>
                        <a:gd name="T44" fmla="*/ 9 w 95"/>
                        <a:gd name="T45" fmla="*/ 3 h 228"/>
                        <a:gd name="T46" fmla="*/ 22 w 95"/>
                        <a:gd name="T47" fmla="*/ 0 h 228"/>
                        <a:gd name="T48" fmla="*/ 40 w 95"/>
                        <a:gd name="T49" fmla="*/ 2 h 228"/>
                        <a:gd name="T50" fmla="*/ 46 w 95"/>
                        <a:gd name="T51" fmla="*/ 6 h 228"/>
                        <a:gd name="T52" fmla="*/ 47 w 95"/>
                        <a:gd name="T53" fmla="*/ 18 h 228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</a:gdLst>
                      <a:ahLst/>
                      <a:cxnLst>
                        <a:cxn ang="T54">
                          <a:pos x="T0" y="T1"/>
                        </a:cxn>
                        <a:cxn ang="T55">
                          <a:pos x="T2" y="T3"/>
                        </a:cxn>
                        <a:cxn ang="T56">
                          <a:pos x="T4" y="T5"/>
                        </a:cxn>
                        <a:cxn ang="T57">
                          <a:pos x="T6" y="T7"/>
                        </a:cxn>
                        <a:cxn ang="T58">
                          <a:pos x="T8" y="T9"/>
                        </a:cxn>
                        <a:cxn ang="T59">
                          <a:pos x="T10" y="T11"/>
                        </a:cxn>
                        <a:cxn ang="T60">
                          <a:pos x="T12" y="T13"/>
                        </a:cxn>
                        <a:cxn ang="T61">
                          <a:pos x="T14" y="T15"/>
                        </a:cxn>
                        <a:cxn ang="T62">
                          <a:pos x="T16" y="T17"/>
                        </a:cxn>
                        <a:cxn ang="T63">
                          <a:pos x="T18" y="T19"/>
                        </a:cxn>
                        <a:cxn ang="T64">
                          <a:pos x="T20" y="T21"/>
                        </a:cxn>
                        <a:cxn ang="T65">
                          <a:pos x="T22" y="T23"/>
                        </a:cxn>
                        <a:cxn ang="T66">
                          <a:pos x="T24" y="T25"/>
                        </a:cxn>
                        <a:cxn ang="T67">
                          <a:pos x="T26" y="T27"/>
                        </a:cxn>
                        <a:cxn ang="T68">
                          <a:pos x="T28" y="T29"/>
                        </a:cxn>
                        <a:cxn ang="T69">
                          <a:pos x="T30" y="T31"/>
                        </a:cxn>
                        <a:cxn ang="T70">
                          <a:pos x="T32" y="T33"/>
                        </a:cxn>
                        <a:cxn ang="T71">
                          <a:pos x="T34" y="T35"/>
                        </a:cxn>
                        <a:cxn ang="T72">
                          <a:pos x="T36" y="T37"/>
                        </a:cxn>
                        <a:cxn ang="T73">
                          <a:pos x="T38" y="T39"/>
                        </a:cxn>
                        <a:cxn ang="T74">
                          <a:pos x="T40" y="T41"/>
                        </a:cxn>
                        <a:cxn ang="T75">
                          <a:pos x="T42" y="T43"/>
                        </a:cxn>
                        <a:cxn ang="T76">
                          <a:pos x="T44" y="T45"/>
                        </a:cxn>
                        <a:cxn ang="T77">
                          <a:pos x="T46" y="T47"/>
                        </a:cxn>
                        <a:cxn ang="T78">
                          <a:pos x="T48" y="T49"/>
                        </a:cxn>
                        <a:cxn ang="T79">
                          <a:pos x="T50" y="T51"/>
                        </a:cxn>
                        <a:cxn ang="T80">
                          <a:pos x="T52" y="T53"/>
                        </a:cxn>
                      </a:cxnLst>
                      <a:rect l="0" t="0" r="r" b="b"/>
                      <a:pathLst>
                        <a:path w="95" h="228">
                          <a:moveTo>
                            <a:pt x="95" y="55"/>
                          </a:moveTo>
                          <a:lnTo>
                            <a:pt x="80" y="19"/>
                          </a:lnTo>
                          <a:lnTo>
                            <a:pt x="56" y="9"/>
                          </a:lnTo>
                          <a:lnTo>
                            <a:pt x="25" y="15"/>
                          </a:lnTo>
                          <a:lnTo>
                            <a:pt x="15" y="36"/>
                          </a:lnTo>
                          <a:lnTo>
                            <a:pt x="7" y="70"/>
                          </a:lnTo>
                          <a:lnTo>
                            <a:pt x="7" y="99"/>
                          </a:lnTo>
                          <a:lnTo>
                            <a:pt x="11" y="118"/>
                          </a:lnTo>
                          <a:lnTo>
                            <a:pt x="11" y="146"/>
                          </a:lnTo>
                          <a:lnTo>
                            <a:pt x="16" y="177"/>
                          </a:lnTo>
                          <a:lnTo>
                            <a:pt x="36" y="210"/>
                          </a:lnTo>
                          <a:lnTo>
                            <a:pt x="49" y="210"/>
                          </a:lnTo>
                          <a:lnTo>
                            <a:pt x="66" y="210"/>
                          </a:lnTo>
                          <a:lnTo>
                            <a:pt x="66" y="215"/>
                          </a:lnTo>
                          <a:lnTo>
                            <a:pt x="54" y="228"/>
                          </a:lnTo>
                          <a:lnTo>
                            <a:pt x="39" y="225"/>
                          </a:lnTo>
                          <a:lnTo>
                            <a:pt x="21" y="214"/>
                          </a:lnTo>
                          <a:lnTo>
                            <a:pt x="5" y="180"/>
                          </a:lnTo>
                          <a:lnTo>
                            <a:pt x="4" y="127"/>
                          </a:lnTo>
                          <a:lnTo>
                            <a:pt x="0" y="92"/>
                          </a:lnTo>
                          <a:lnTo>
                            <a:pt x="0" y="62"/>
                          </a:lnTo>
                          <a:lnTo>
                            <a:pt x="9" y="32"/>
                          </a:lnTo>
                          <a:lnTo>
                            <a:pt x="19" y="9"/>
                          </a:lnTo>
                          <a:lnTo>
                            <a:pt x="44" y="0"/>
                          </a:lnTo>
                          <a:lnTo>
                            <a:pt x="80" y="5"/>
                          </a:lnTo>
                          <a:lnTo>
                            <a:pt x="93" y="19"/>
                          </a:lnTo>
                          <a:lnTo>
                            <a:pt x="95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4113" name="Freeform 322"/>
                <p:cNvSpPr>
                  <a:spLocks/>
                </p:cNvSpPr>
                <p:nvPr/>
              </p:nvSpPr>
              <p:spPr bwMode="auto">
                <a:xfrm>
                  <a:off x="2220" y="2858"/>
                  <a:ext cx="895" cy="1021"/>
                </a:xfrm>
                <a:custGeom>
                  <a:avLst/>
                  <a:gdLst>
                    <a:gd name="T0" fmla="*/ 132 w 1789"/>
                    <a:gd name="T1" fmla="*/ 0 h 3063"/>
                    <a:gd name="T2" fmla="*/ 268 w 1789"/>
                    <a:gd name="T3" fmla="*/ 108 h 3063"/>
                    <a:gd name="T4" fmla="*/ 313 w 1789"/>
                    <a:gd name="T5" fmla="*/ 186 h 3063"/>
                    <a:gd name="T6" fmla="*/ 390 w 1789"/>
                    <a:gd name="T7" fmla="*/ 308 h 3063"/>
                    <a:gd name="T8" fmla="*/ 407 w 1789"/>
                    <a:gd name="T9" fmla="*/ 362 h 3063"/>
                    <a:gd name="T10" fmla="*/ 400 w 1789"/>
                    <a:gd name="T11" fmla="*/ 410 h 3063"/>
                    <a:gd name="T12" fmla="*/ 394 w 1789"/>
                    <a:gd name="T13" fmla="*/ 455 h 3063"/>
                    <a:gd name="T14" fmla="*/ 619 w 1789"/>
                    <a:gd name="T15" fmla="*/ 495 h 3063"/>
                    <a:gd name="T16" fmla="*/ 686 w 1789"/>
                    <a:gd name="T17" fmla="*/ 510 h 3063"/>
                    <a:gd name="T18" fmla="*/ 695 w 1789"/>
                    <a:gd name="T19" fmla="*/ 554 h 3063"/>
                    <a:gd name="T20" fmla="*/ 568 w 1789"/>
                    <a:gd name="T21" fmla="*/ 580 h 3063"/>
                    <a:gd name="T22" fmla="*/ 443 w 1789"/>
                    <a:gd name="T23" fmla="*/ 587 h 3063"/>
                    <a:gd name="T24" fmla="*/ 399 w 1789"/>
                    <a:gd name="T25" fmla="*/ 631 h 3063"/>
                    <a:gd name="T26" fmla="*/ 392 w 1789"/>
                    <a:gd name="T27" fmla="*/ 688 h 3063"/>
                    <a:gd name="T28" fmla="*/ 411 w 1789"/>
                    <a:gd name="T29" fmla="*/ 709 h 3063"/>
                    <a:gd name="T30" fmla="*/ 465 w 1789"/>
                    <a:gd name="T31" fmla="*/ 724 h 3063"/>
                    <a:gd name="T32" fmla="*/ 523 w 1789"/>
                    <a:gd name="T33" fmla="*/ 749 h 3063"/>
                    <a:gd name="T34" fmla="*/ 767 w 1789"/>
                    <a:gd name="T35" fmla="*/ 827 h 3063"/>
                    <a:gd name="T36" fmla="*/ 832 w 1789"/>
                    <a:gd name="T37" fmla="*/ 877 h 3063"/>
                    <a:gd name="T38" fmla="*/ 895 w 1789"/>
                    <a:gd name="T39" fmla="*/ 1021 h 3063"/>
                    <a:gd name="T40" fmla="*/ 448 w 1789"/>
                    <a:gd name="T41" fmla="*/ 993 h 3063"/>
                    <a:gd name="T42" fmla="*/ 194 w 1789"/>
                    <a:gd name="T43" fmla="*/ 991 h 3063"/>
                    <a:gd name="T44" fmla="*/ 76 w 1789"/>
                    <a:gd name="T45" fmla="*/ 979 h 3063"/>
                    <a:gd name="T46" fmla="*/ 23 w 1789"/>
                    <a:gd name="T47" fmla="*/ 941 h 3063"/>
                    <a:gd name="T48" fmla="*/ 6 w 1789"/>
                    <a:gd name="T49" fmla="*/ 879 h 3063"/>
                    <a:gd name="T50" fmla="*/ 34 w 1789"/>
                    <a:gd name="T51" fmla="*/ 777 h 3063"/>
                    <a:gd name="T52" fmla="*/ 66 w 1789"/>
                    <a:gd name="T53" fmla="*/ 687 h 3063"/>
                    <a:gd name="T54" fmla="*/ 60 w 1789"/>
                    <a:gd name="T55" fmla="*/ 618 h 3063"/>
                    <a:gd name="T56" fmla="*/ 63 w 1789"/>
                    <a:gd name="T57" fmla="*/ 549 h 3063"/>
                    <a:gd name="T58" fmla="*/ 12 w 1789"/>
                    <a:gd name="T59" fmla="*/ 395 h 3063"/>
                    <a:gd name="T60" fmla="*/ 0 w 1789"/>
                    <a:gd name="T61" fmla="*/ 247 h 3063"/>
                    <a:gd name="T62" fmla="*/ 20 w 1789"/>
                    <a:gd name="T63" fmla="*/ 168 h 3063"/>
                    <a:gd name="T64" fmla="*/ 55 w 1789"/>
                    <a:gd name="T65" fmla="*/ 96 h 30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789" h="3063">
                      <a:moveTo>
                        <a:pt x="224" y="159"/>
                      </a:moveTo>
                      <a:lnTo>
                        <a:pt x="263" y="0"/>
                      </a:lnTo>
                      <a:lnTo>
                        <a:pt x="567" y="198"/>
                      </a:lnTo>
                      <a:lnTo>
                        <a:pt x="535" y="323"/>
                      </a:lnTo>
                      <a:lnTo>
                        <a:pt x="577" y="445"/>
                      </a:lnTo>
                      <a:lnTo>
                        <a:pt x="625" y="559"/>
                      </a:lnTo>
                      <a:lnTo>
                        <a:pt x="693" y="756"/>
                      </a:lnTo>
                      <a:lnTo>
                        <a:pt x="780" y="923"/>
                      </a:lnTo>
                      <a:lnTo>
                        <a:pt x="807" y="1021"/>
                      </a:lnTo>
                      <a:lnTo>
                        <a:pt x="813" y="1086"/>
                      </a:lnTo>
                      <a:lnTo>
                        <a:pt x="811" y="1161"/>
                      </a:lnTo>
                      <a:lnTo>
                        <a:pt x="799" y="1230"/>
                      </a:lnTo>
                      <a:lnTo>
                        <a:pt x="787" y="1291"/>
                      </a:lnTo>
                      <a:lnTo>
                        <a:pt x="787" y="1364"/>
                      </a:lnTo>
                      <a:lnTo>
                        <a:pt x="1075" y="1460"/>
                      </a:lnTo>
                      <a:lnTo>
                        <a:pt x="1238" y="1485"/>
                      </a:lnTo>
                      <a:lnTo>
                        <a:pt x="1355" y="1474"/>
                      </a:lnTo>
                      <a:lnTo>
                        <a:pt x="1371" y="1531"/>
                      </a:lnTo>
                      <a:lnTo>
                        <a:pt x="1382" y="1593"/>
                      </a:lnTo>
                      <a:lnTo>
                        <a:pt x="1390" y="1663"/>
                      </a:lnTo>
                      <a:lnTo>
                        <a:pt x="1271" y="1717"/>
                      </a:lnTo>
                      <a:lnTo>
                        <a:pt x="1135" y="1739"/>
                      </a:lnTo>
                      <a:lnTo>
                        <a:pt x="1022" y="1739"/>
                      </a:lnTo>
                      <a:lnTo>
                        <a:pt x="886" y="1760"/>
                      </a:lnTo>
                      <a:lnTo>
                        <a:pt x="798" y="1739"/>
                      </a:lnTo>
                      <a:lnTo>
                        <a:pt x="798" y="1893"/>
                      </a:lnTo>
                      <a:lnTo>
                        <a:pt x="771" y="1979"/>
                      </a:lnTo>
                      <a:lnTo>
                        <a:pt x="783" y="2064"/>
                      </a:lnTo>
                      <a:lnTo>
                        <a:pt x="774" y="2124"/>
                      </a:lnTo>
                      <a:lnTo>
                        <a:pt x="822" y="2128"/>
                      </a:lnTo>
                      <a:lnTo>
                        <a:pt x="852" y="2157"/>
                      </a:lnTo>
                      <a:lnTo>
                        <a:pt x="930" y="2173"/>
                      </a:lnTo>
                      <a:lnTo>
                        <a:pt x="987" y="2226"/>
                      </a:lnTo>
                      <a:lnTo>
                        <a:pt x="1046" y="2248"/>
                      </a:lnTo>
                      <a:lnTo>
                        <a:pt x="1411" y="2420"/>
                      </a:lnTo>
                      <a:lnTo>
                        <a:pt x="1534" y="2482"/>
                      </a:lnTo>
                      <a:lnTo>
                        <a:pt x="1612" y="2527"/>
                      </a:lnTo>
                      <a:lnTo>
                        <a:pt x="1664" y="2632"/>
                      </a:lnTo>
                      <a:lnTo>
                        <a:pt x="1724" y="2793"/>
                      </a:lnTo>
                      <a:lnTo>
                        <a:pt x="1789" y="3063"/>
                      </a:lnTo>
                      <a:lnTo>
                        <a:pt x="1105" y="3062"/>
                      </a:lnTo>
                      <a:lnTo>
                        <a:pt x="895" y="2980"/>
                      </a:lnTo>
                      <a:lnTo>
                        <a:pt x="583" y="2972"/>
                      </a:lnTo>
                      <a:lnTo>
                        <a:pt x="387" y="2974"/>
                      </a:lnTo>
                      <a:lnTo>
                        <a:pt x="276" y="2980"/>
                      </a:lnTo>
                      <a:lnTo>
                        <a:pt x="152" y="2937"/>
                      </a:lnTo>
                      <a:lnTo>
                        <a:pt x="108" y="2907"/>
                      </a:lnTo>
                      <a:lnTo>
                        <a:pt x="45" y="2823"/>
                      </a:lnTo>
                      <a:lnTo>
                        <a:pt x="31" y="2761"/>
                      </a:lnTo>
                      <a:lnTo>
                        <a:pt x="12" y="2637"/>
                      </a:lnTo>
                      <a:lnTo>
                        <a:pt x="25" y="2526"/>
                      </a:lnTo>
                      <a:lnTo>
                        <a:pt x="67" y="2330"/>
                      </a:lnTo>
                      <a:lnTo>
                        <a:pt x="122" y="2136"/>
                      </a:lnTo>
                      <a:lnTo>
                        <a:pt x="131" y="2060"/>
                      </a:lnTo>
                      <a:lnTo>
                        <a:pt x="113" y="2007"/>
                      </a:lnTo>
                      <a:lnTo>
                        <a:pt x="119" y="1853"/>
                      </a:lnTo>
                      <a:lnTo>
                        <a:pt x="137" y="1788"/>
                      </a:lnTo>
                      <a:lnTo>
                        <a:pt x="126" y="1648"/>
                      </a:lnTo>
                      <a:lnTo>
                        <a:pt x="85" y="1452"/>
                      </a:lnTo>
                      <a:lnTo>
                        <a:pt x="24" y="1184"/>
                      </a:lnTo>
                      <a:lnTo>
                        <a:pt x="0" y="943"/>
                      </a:lnTo>
                      <a:lnTo>
                        <a:pt x="0" y="740"/>
                      </a:lnTo>
                      <a:lnTo>
                        <a:pt x="15" y="591"/>
                      </a:lnTo>
                      <a:lnTo>
                        <a:pt x="39" y="505"/>
                      </a:lnTo>
                      <a:lnTo>
                        <a:pt x="72" y="399"/>
                      </a:lnTo>
                      <a:lnTo>
                        <a:pt x="110" y="289"/>
                      </a:lnTo>
                      <a:lnTo>
                        <a:pt x="224" y="15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114" name="Group 323"/>
                <p:cNvGrpSpPr>
                  <a:grpSpLocks/>
                </p:cNvGrpSpPr>
                <p:nvPr/>
              </p:nvGrpSpPr>
              <p:grpSpPr bwMode="auto">
                <a:xfrm>
                  <a:off x="2871" y="3282"/>
                  <a:ext cx="268" cy="126"/>
                  <a:chOff x="2871" y="3282"/>
                  <a:chExt cx="268" cy="126"/>
                </a:xfrm>
              </p:grpSpPr>
              <p:sp>
                <p:nvSpPr>
                  <p:cNvPr id="4135" name="Freeform 324"/>
                  <p:cNvSpPr>
                    <a:spLocks/>
                  </p:cNvSpPr>
                  <p:nvPr/>
                </p:nvSpPr>
                <p:spPr bwMode="auto">
                  <a:xfrm>
                    <a:off x="2871" y="3282"/>
                    <a:ext cx="268" cy="126"/>
                  </a:xfrm>
                  <a:custGeom>
                    <a:avLst/>
                    <a:gdLst>
                      <a:gd name="T0" fmla="*/ 0 w 535"/>
                      <a:gd name="T1" fmla="*/ 75 h 378"/>
                      <a:gd name="T2" fmla="*/ 33 w 535"/>
                      <a:gd name="T3" fmla="*/ 69 h 378"/>
                      <a:gd name="T4" fmla="*/ 45 w 535"/>
                      <a:gd name="T5" fmla="*/ 67 h 378"/>
                      <a:gd name="T6" fmla="*/ 52 w 535"/>
                      <a:gd name="T7" fmla="*/ 62 h 378"/>
                      <a:gd name="T8" fmla="*/ 61 w 535"/>
                      <a:gd name="T9" fmla="*/ 54 h 378"/>
                      <a:gd name="T10" fmla="*/ 77 w 535"/>
                      <a:gd name="T11" fmla="*/ 42 h 378"/>
                      <a:gd name="T12" fmla="*/ 106 w 535"/>
                      <a:gd name="T13" fmla="*/ 24 h 378"/>
                      <a:gd name="T14" fmla="*/ 111 w 535"/>
                      <a:gd name="T15" fmla="*/ 17 h 378"/>
                      <a:gd name="T16" fmla="*/ 119 w 535"/>
                      <a:gd name="T17" fmla="*/ 11 h 378"/>
                      <a:gd name="T18" fmla="*/ 135 w 535"/>
                      <a:gd name="T19" fmla="*/ 10 h 378"/>
                      <a:gd name="T20" fmla="*/ 181 w 535"/>
                      <a:gd name="T21" fmla="*/ 3 h 378"/>
                      <a:gd name="T22" fmla="*/ 194 w 535"/>
                      <a:gd name="T23" fmla="*/ 0 h 378"/>
                      <a:gd name="T24" fmla="*/ 205 w 535"/>
                      <a:gd name="T25" fmla="*/ 4 h 378"/>
                      <a:gd name="T26" fmla="*/ 211 w 535"/>
                      <a:gd name="T27" fmla="*/ 8 h 378"/>
                      <a:gd name="T28" fmla="*/ 227 w 535"/>
                      <a:gd name="T29" fmla="*/ 14 h 378"/>
                      <a:gd name="T30" fmla="*/ 236 w 535"/>
                      <a:gd name="T31" fmla="*/ 16 h 378"/>
                      <a:gd name="T32" fmla="*/ 245 w 535"/>
                      <a:gd name="T33" fmla="*/ 19 h 378"/>
                      <a:gd name="T34" fmla="*/ 249 w 535"/>
                      <a:gd name="T35" fmla="*/ 22 h 378"/>
                      <a:gd name="T36" fmla="*/ 255 w 535"/>
                      <a:gd name="T37" fmla="*/ 30 h 378"/>
                      <a:gd name="T38" fmla="*/ 260 w 535"/>
                      <a:gd name="T39" fmla="*/ 35 h 378"/>
                      <a:gd name="T40" fmla="*/ 262 w 535"/>
                      <a:gd name="T41" fmla="*/ 40 h 378"/>
                      <a:gd name="T42" fmla="*/ 263 w 535"/>
                      <a:gd name="T43" fmla="*/ 43 h 378"/>
                      <a:gd name="T44" fmla="*/ 268 w 535"/>
                      <a:gd name="T45" fmla="*/ 49 h 378"/>
                      <a:gd name="T46" fmla="*/ 263 w 535"/>
                      <a:gd name="T47" fmla="*/ 53 h 378"/>
                      <a:gd name="T48" fmla="*/ 259 w 535"/>
                      <a:gd name="T49" fmla="*/ 54 h 378"/>
                      <a:gd name="T50" fmla="*/ 250 w 535"/>
                      <a:gd name="T51" fmla="*/ 54 h 378"/>
                      <a:gd name="T52" fmla="*/ 243 w 535"/>
                      <a:gd name="T53" fmla="*/ 51 h 378"/>
                      <a:gd name="T54" fmla="*/ 236 w 535"/>
                      <a:gd name="T55" fmla="*/ 48 h 378"/>
                      <a:gd name="T56" fmla="*/ 229 w 535"/>
                      <a:gd name="T57" fmla="*/ 48 h 378"/>
                      <a:gd name="T58" fmla="*/ 221 w 535"/>
                      <a:gd name="T59" fmla="*/ 46 h 378"/>
                      <a:gd name="T60" fmla="*/ 212 w 535"/>
                      <a:gd name="T61" fmla="*/ 44 h 378"/>
                      <a:gd name="T62" fmla="*/ 201 w 535"/>
                      <a:gd name="T63" fmla="*/ 46 h 378"/>
                      <a:gd name="T64" fmla="*/ 192 w 535"/>
                      <a:gd name="T65" fmla="*/ 49 h 378"/>
                      <a:gd name="T66" fmla="*/ 212 w 535"/>
                      <a:gd name="T67" fmla="*/ 53 h 378"/>
                      <a:gd name="T68" fmla="*/ 227 w 535"/>
                      <a:gd name="T69" fmla="*/ 56 h 378"/>
                      <a:gd name="T70" fmla="*/ 244 w 535"/>
                      <a:gd name="T71" fmla="*/ 62 h 378"/>
                      <a:gd name="T72" fmla="*/ 249 w 535"/>
                      <a:gd name="T73" fmla="*/ 65 h 378"/>
                      <a:gd name="T74" fmla="*/ 250 w 535"/>
                      <a:gd name="T75" fmla="*/ 69 h 378"/>
                      <a:gd name="T76" fmla="*/ 246 w 535"/>
                      <a:gd name="T77" fmla="*/ 72 h 378"/>
                      <a:gd name="T78" fmla="*/ 241 w 535"/>
                      <a:gd name="T79" fmla="*/ 74 h 378"/>
                      <a:gd name="T80" fmla="*/ 234 w 535"/>
                      <a:gd name="T81" fmla="*/ 74 h 378"/>
                      <a:gd name="T82" fmla="*/ 210 w 535"/>
                      <a:gd name="T83" fmla="*/ 69 h 378"/>
                      <a:gd name="T84" fmla="*/ 188 w 535"/>
                      <a:gd name="T85" fmla="*/ 68 h 378"/>
                      <a:gd name="T86" fmla="*/ 172 w 535"/>
                      <a:gd name="T87" fmla="*/ 69 h 378"/>
                      <a:gd name="T88" fmla="*/ 163 w 535"/>
                      <a:gd name="T89" fmla="*/ 74 h 378"/>
                      <a:gd name="T90" fmla="*/ 152 w 535"/>
                      <a:gd name="T91" fmla="*/ 80 h 378"/>
                      <a:gd name="T92" fmla="*/ 144 w 535"/>
                      <a:gd name="T93" fmla="*/ 88 h 378"/>
                      <a:gd name="T94" fmla="*/ 136 w 535"/>
                      <a:gd name="T95" fmla="*/ 98 h 378"/>
                      <a:gd name="T96" fmla="*/ 126 w 535"/>
                      <a:gd name="T97" fmla="*/ 106 h 378"/>
                      <a:gd name="T98" fmla="*/ 115 w 535"/>
                      <a:gd name="T99" fmla="*/ 110 h 378"/>
                      <a:gd name="T100" fmla="*/ 103 w 535"/>
                      <a:gd name="T101" fmla="*/ 111 h 378"/>
                      <a:gd name="T102" fmla="*/ 90 w 535"/>
                      <a:gd name="T103" fmla="*/ 112 h 378"/>
                      <a:gd name="T104" fmla="*/ 74 w 535"/>
                      <a:gd name="T105" fmla="*/ 113 h 378"/>
                      <a:gd name="T106" fmla="*/ 57 w 535"/>
                      <a:gd name="T107" fmla="*/ 114 h 378"/>
                      <a:gd name="T108" fmla="*/ 44 w 535"/>
                      <a:gd name="T109" fmla="*/ 120 h 378"/>
                      <a:gd name="T110" fmla="*/ 0 w 535"/>
                      <a:gd name="T111" fmla="*/ 126 h 378"/>
                      <a:gd name="T112" fmla="*/ 0 w 535"/>
                      <a:gd name="T113" fmla="*/ 75 h 378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</a:gdLst>
                    <a:ahLst/>
                    <a:cxnLst>
                      <a:cxn ang="T114">
                        <a:pos x="T0" y="T1"/>
                      </a:cxn>
                      <a:cxn ang="T115">
                        <a:pos x="T2" y="T3"/>
                      </a:cxn>
                      <a:cxn ang="T116">
                        <a:pos x="T4" y="T5"/>
                      </a:cxn>
                      <a:cxn ang="T117">
                        <a:pos x="T6" y="T7"/>
                      </a:cxn>
                      <a:cxn ang="T118">
                        <a:pos x="T8" y="T9"/>
                      </a:cxn>
                      <a:cxn ang="T119">
                        <a:pos x="T10" y="T11"/>
                      </a:cxn>
                      <a:cxn ang="T120">
                        <a:pos x="T12" y="T13"/>
                      </a:cxn>
                      <a:cxn ang="T121">
                        <a:pos x="T14" y="T15"/>
                      </a:cxn>
                      <a:cxn ang="T122">
                        <a:pos x="T16" y="T17"/>
                      </a:cxn>
                      <a:cxn ang="T123">
                        <a:pos x="T18" y="T19"/>
                      </a:cxn>
                      <a:cxn ang="T124">
                        <a:pos x="T20" y="T21"/>
                      </a:cxn>
                      <a:cxn ang="T125">
                        <a:pos x="T22" y="T23"/>
                      </a:cxn>
                      <a:cxn ang="T126">
                        <a:pos x="T24" y="T25"/>
                      </a:cxn>
                      <a:cxn ang="T127">
                        <a:pos x="T26" y="T27"/>
                      </a:cxn>
                      <a:cxn ang="T128">
                        <a:pos x="T28" y="T29"/>
                      </a:cxn>
                      <a:cxn ang="T129">
                        <a:pos x="T30" y="T31"/>
                      </a:cxn>
                      <a:cxn ang="T130">
                        <a:pos x="T32" y="T33"/>
                      </a:cxn>
                      <a:cxn ang="T131">
                        <a:pos x="T34" y="T35"/>
                      </a:cxn>
                      <a:cxn ang="T132">
                        <a:pos x="T36" y="T37"/>
                      </a:cxn>
                      <a:cxn ang="T133">
                        <a:pos x="T38" y="T39"/>
                      </a:cxn>
                      <a:cxn ang="T134">
                        <a:pos x="T40" y="T41"/>
                      </a:cxn>
                      <a:cxn ang="T135">
                        <a:pos x="T42" y="T43"/>
                      </a:cxn>
                      <a:cxn ang="T136">
                        <a:pos x="T44" y="T45"/>
                      </a:cxn>
                      <a:cxn ang="T137">
                        <a:pos x="T46" y="T47"/>
                      </a:cxn>
                      <a:cxn ang="T138">
                        <a:pos x="T48" y="T49"/>
                      </a:cxn>
                      <a:cxn ang="T139">
                        <a:pos x="T50" y="T51"/>
                      </a:cxn>
                      <a:cxn ang="T140">
                        <a:pos x="T52" y="T53"/>
                      </a:cxn>
                      <a:cxn ang="T141">
                        <a:pos x="T54" y="T55"/>
                      </a:cxn>
                      <a:cxn ang="T142">
                        <a:pos x="T56" y="T57"/>
                      </a:cxn>
                      <a:cxn ang="T143">
                        <a:pos x="T58" y="T59"/>
                      </a:cxn>
                      <a:cxn ang="T144">
                        <a:pos x="T60" y="T61"/>
                      </a:cxn>
                      <a:cxn ang="T145">
                        <a:pos x="T62" y="T63"/>
                      </a:cxn>
                      <a:cxn ang="T146">
                        <a:pos x="T64" y="T65"/>
                      </a:cxn>
                      <a:cxn ang="T147">
                        <a:pos x="T66" y="T67"/>
                      </a:cxn>
                      <a:cxn ang="T148">
                        <a:pos x="T68" y="T69"/>
                      </a:cxn>
                      <a:cxn ang="T149">
                        <a:pos x="T70" y="T71"/>
                      </a:cxn>
                      <a:cxn ang="T150">
                        <a:pos x="T72" y="T73"/>
                      </a:cxn>
                      <a:cxn ang="T151">
                        <a:pos x="T74" y="T75"/>
                      </a:cxn>
                      <a:cxn ang="T152">
                        <a:pos x="T76" y="T77"/>
                      </a:cxn>
                      <a:cxn ang="T153">
                        <a:pos x="T78" y="T79"/>
                      </a:cxn>
                      <a:cxn ang="T154">
                        <a:pos x="T80" y="T81"/>
                      </a:cxn>
                      <a:cxn ang="T155">
                        <a:pos x="T82" y="T83"/>
                      </a:cxn>
                      <a:cxn ang="T156">
                        <a:pos x="T84" y="T85"/>
                      </a:cxn>
                      <a:cxn ang="T157">
                        <a:pos x="T86" y="T87"/>
                      </a:cxn>
                      <a:cxn ang="T158">
                        <a:pos x="T88" y="T89"/>
                      </a:cxn>
                      <a:cxn ang="T159">
                        <a:pos x="T90" y="T91"/>
                      </a:cxn>
                      <a:cxn ang="T160">
                        <a:pos x="T92" y="T93"/>
                      </a:cxn>
                      <a:cxn ang="T161">
                        <a:pos x="T94" y="T95"/>
                      </a:cxn>
                      <a:cxn ang="T162">
                        <a:pos x="T96" y="T97"/>
                      </a:cxn>
                      <a:cxn ang="T163">
                        <a:pos x="T98" y="T99"/>
                      </a:cxn>
                      <a:cxn ang="T164">
                        <a:pos x="T100" y="T101"/>
                      </a:cxn>
                      <a:cxn ang="T165">
                        <a:pos x="T102" y="T103"/>
                      </a:cxn>
                      <a:cxn ang="T166">
                        <a:pos x="T104" y="T105"/>
                      </a:cxn>
                      <a:cxn ang="T167">
                        <a:pos x="T106" y="T107"/>
                      </a:cxn>
                      <a:cxn ang="T168">
                        <a:pos x="T108" y="T109"/>
                      </a:cxn>
                      <a:cxn ang="T169">
                        <a:pos x="T110" y="T111"/>
                      </a:cxn>
                      <a:cxn ang="T170">
                        <a:pos x="T112" y="T113"/>
                      </a:cxn>
                    </a:cxnLst>
                    <a:rect l="0" t="0" r="r" b="b"/>
                    <a:pathLst>
                      <a:path w="535" h="378">
                        <a:moveTo>
                          <a:pt x="0" y="224"/>
                        </a:moveTo>
                        <a:lnTo>
                          <a:pt x="66" y="207"/>
                        </a:lnTo>
                        <a:lnTo>
                          <a:pt x="90" y="201"/>
                        </a:lnTo>
                        <a:lnTo>
                          <a:pt x="104" y="185"/>
                        </a:lnTo>
                        <a:lnTo>
                          <a:pt x="121" y="161"/>
                        </a:lnTo>
                        <a:lnTo>
                          <a:pt x="153" y="127"/>
                        </a:lnTo>
                        <a:lnTo>
                          <a:pt x="211" y="71"/>
                        </a:lnTo>
                        <a:lnTo>
                          <a:pt x="221" y="51"/>
                        </a:lnTo>
                        <a:lnTo>
                          <a:pt x="237" y="34"/>
                        </a:lnTo>
                        <a:lnTo>
                          <a:pt x="269" y="29"/>
                        </a:lnTo>
                        <a:lnTo>
                          <a:pt x="361" y="9"/>
                        </a:lnTo>
                        <a:lnTo>
                          <a:pt x="388" y="0"/>
                        </a:lnTo>
                        <a:lnTo>
                          <a:pt x="410" y="13"/>
                        </a:lnTo>
                        <a:lnTo>
                          <a:pt x="422" y="24"/>
                        </a:lnTo>
                        <a:lnTo>
                          <a:pt x="454" y="41"/>
                        </a:lnTo>
                        <a:lnTo>
                          <a:pt x="472" y="49"/>
                        </a:lnTo>
                        <a:lnTo>
                          <a:pt x="489" y="56"/>
                        </a:lnTo>
                        <a:lnTo>
                          <a:pt x="498" y="67"/>
                        </a:lnTo>
                        <a:lnTo>
                          <a:pt x="509" y="90"/>
                        </a:lnTo>
                        <a:lnTo>
                          <a:pt x="520" y="105"/>
                        </a:lnTo>
                        <a:lnTo>
                          <a:pt x="523" y="121"/>
                        </a:lnTo>
                        <a:lnTo>
                          <a:pt x="526" y="129"/>
                        </a:lnTo>
                        <a:lnTo>
                          <a:pt x="535" y="146"/>
                        </a:lnTo>
                        <a:lnTo>
                          <a:pt x="526" y="158"/>
                        </a:lnTo>
                        <a:lnTo>
                          <a:pt x="517" y="163"/>
                        </a:lnTo>
                        <a:lnTo>
                          <a:pt x="500" y="161"/>
                        </a:lnTo>
                        <a:lnTo>
                          <a:pt x="485" y="154"/>
                        </a:lnTo>
                        <a:lnTo>
                          <a:pt x="471" y="144"/>
                        </a:lnTo>
                        <a:lnTo>
                          <a:pt x="457" y="144"/>
                        </a:lnTo>
                        <a:lnTo>
                          <a:pt x="441" y="139"/>
                        </a:lnTo>
                        <a:lnTo>
                          <a:pt x="424" y="132"/>
                        </a:lnTo>
                        <a:lnTo>
                          <a:pt x="401" y="138"/>
                        </a:lnTo>
                        <a:lnTo>
                          <a:pt x="383" y="146"/>
                        </a:lnTo>
                        <a:lnTo>
                          <a:pt x="424" y="158"/>
                        </a:lnTo>
                        <a:lnTo>
                          <a:pt x="453" y="169"/>
                        </a:lnTo>
                        <a:lnTo>
                          <a:pt x="488" y="185"/>
                        </a:lnTo>
                        <a:lnTo>
                          <a:pt x="497" y="196"/>
                        </a:lnTo>
                        <a:lnTo>
                          <a:pt x="499" y="208"/>
                        </a:lnTo>
                        <a:lnTo>
                          <a:pt x="492" y="215"/>
                        </a:lnTo>
                        <a:lnTo>
                          <a:pt x="481" y="223"/>
                        </a:lnTo>
                        <a:lnTo>
                          <a:pt x="467" y="222"/>
                        </a:lnTo>
                        <a:lnTo>
                          <a:pt x="420" y="207"/>
                        </a:lnTo>
                        <a:lnTo>
                          <a:pt x="376" y="204"/>
                        </a:lnTo>
                        <a:lnTo>
                          <a:pt x="344" y="207"/>
                        </a:lnTo>
                        <a:lnTo>
                          <a:pt x="325" y="222"/>
                        </a:lnTo>
                        <a:lnTo>
                          <a:pt x="304" y="241"/>
                        </a:lnTo>
                        <a:lnTo>
                          <a:pt x="287" y="265"/>
                        </a:lnTo>
                        <a:lnTo>
                          <a:pt x="271" y="295"/>
                        </a:lnTo>
                        <a:lnTo>
                          <a:pt x="251" y="318"/>
                        </a:lnTo>
                        <a:lnTo>
                          <a:pt x="229" y="330"/>
                        </a:lnTo>
                        <a:lnTo>
                          <a:pt x="205" y="334"/>
                        </a:lnTo>
                        <a:lnTo>
                          <a:pt x="180" y="336"/>
                        </a:lnTo>
                        <a:lnTo>
                          <a:pt x="148" y="338"/>
                        </a:lnTo>
                        <a:lnTo>
                          <a:pt x="114" y="342"/>
                        </a:lnTo>
                        <a:lnTo>
                          <a:pt x="87" y="359"/>
                        </a:lnTo>
                        <a:lnTo>
                          <a:pt x="0" y="378"/>
                        </a:lnTo>
                        <a:lnTo>
                          <a:pt x="0" y="224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6" name="Freeform 325"/>
                  <p:cNvSpPr>
                    <a:spLocks/>
                  </p:cNvSpPr>
                  <p:nvPr/>
                </p:nvSpPr>
                <p:spPr bwMode="auto">
                  <a:xfrm>
                    <a:off x="3040" y="3304"/>
                    <a:ext cx="85" cy="15"/>
                  </a:xfrm>
                  <a:custGeom>
                    <a:avLst/>
                    <a:gdLst>
                      <a:gd name="T0" fmla="*/ 85 w 170"/>
                      <a:gd name="T1" fmla="*/ 15 h 45"/>
                      <a:gd name="T2" fmla="*/ 71 w 170"/>
                      <a:gd name="T3" fmla="*/ 10 h 45"/>
                      <a:gd name="T4" fmla="*/ 59 w 170"/>
                      <a:gd name="T5" fmla="*/ 8 h 45"/>
                      <a:gd name="T6" fmla="*/ 44 w 170"/>
                      <a:gd name="T7" fmla="*/ 5 h 45"/>
                      <a:gd name="T8" fmla="*/ 32 w 170"/>
                      <a:gd name="T9" fmla="*/ 3 h 45"/>
                      <a:gd name="T10" fmla="*/ 14 w 170"/>
                      <a:gd name="T11" fmla="*/ 5 h 45"/>
                      <a:gd name="T12" fmla="*/ 0 w 170"/>
                      <a:gd name="T13" fmla="*/ 5 h 45"/>
                      <a:gd name="T14" fmla="*/ 20 w 170"/>
                      <a:gd name="T15" fmla="*/ 2 h 45"/>
                      <a:gd name="T16" fmla="*/ 37 w 170"/>
                      <a:gd name="T17" fmla="*/ 0 h 45"/>
                      <a:gd name="T18" fmla="*/ 59 w 170"/>
                      <a:gd name="T19" fmla="*/ 7 h 45"/>
                      <a:gd name="T20" fmla="*/ 70 w 170"/>
                      <a:gd name="T21" fmla="*/ 8 h 45"/>
                      <a:gd name="T22" fmla="*/ 84 w 170"/>
                      <a:gd name="T23" fmla="*/ 13 h 45"/>
                      <a:gd name="T24" fmla="*/ 85 w 170"/>
                      <a:gd name="T25" fmla="*/ 15 h 4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170" h="45">
                        <a:moveTo>
                          <a:pt x="170" y="45"/>
                        </a:moveTo>
                        <a:lnTo>
                          <a:pt x="141" y="30"/>
                        </a:lnTo>
                        <a:lnTo>
                          <a:pt x="118" y="25"/>
                        </a:lnTo>
                        <a:lnTo>
                          <a:pt x="88" y="15"/>
                        </a:lnTo>
                        <a:lnTo>
                          <a:pt x="64" y="8"/>
                        </a:lnTo>
                        <a:lnTo>
                          <a:pt x="27" y="14"/>
                        </a:lnTo>
                        <a:lnTo>
                          <a:pt x="0" y="15"/>
                        </a:lnTo>
                        <a:lnTo>
                          <a:pt x="39" y="7"/>
                        </a:lnTo>
                        <a:lnTo>
                          <a:pt x="74" y="0"/>
                        </a:lnTo>
                        <a:lnTo>
                          <a:pt x="117" y="21"/>
                        </a:lnTo>
                        <a:lnTo>
                          <a:pt x="140" y="25"/>
                        </a:lnTo>
                        <a:lnTo>
                          <a:pt x="168" y="40"/>
                        </a:lnTo>
                        <a:lnTo>
                          <a:pt x="170" y="45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7" name="Freeform 326"/>
                  <p:cNvSpPr>
                    <a:spLocks/>
                  </p:cNvSpPr>
                  <p:nvPr/>
                </p:nvSpPr>
                <p:spPr bwMode="auto">
                  <a:xfrm>
                    <a:off x="3007" y="3288"/>
                    <a:ext cx="72" cy="10"/>
                  </a:xfrm>
                  <a:custGeom>
                    <a:avLst/>
                    <a:gdLst>
                      <a:gd name="T0" fmla="*/ 52 w 143"/>
                      <a:gd name="T1" fmla="*/ 0 h 30"/>
                      <a:gd name="T2" fmla="*/ 61 w 143"/>
                      <a:gd name="T3" fmla="*/ 0 h 30"/>
                      <a:gd name="T4" fmla="*/ 72 w 143"/>
                      <a:gd name="T5" fmla="*/ 3 h 30"/>
                      <a:gd name="T6" fmla="*/ 64 w 143"/>
                      <a:gd name="T7" fmla="*/ 3 h 30"/>
                      <a:gd name="T8" fmla="*/ 53 w 143"/>
                      <a:gd name="T9" fmla="*/ 1 h 30"/>
                      <a:gd name="T10" fmla="*/ 30 w 143"/>
                      <a:gd name="T11" fmla="*/ 6 h 30"/>
                      <a:gd name="T12" fmla="*/ 17 w 143"/>
                      <a:gd name="T13" fmla="*/ 8 h 30"/>
                      <a:gd name="T14" fmla="*/ 3 w 143"/>
                      <a:gd name="T15" fmla="*/ 10 h 30"/>
                      <a:gd name="T16" fmla="*/ 0 w 143"/>
                      <a:gd name="T17" fmla="*/ 9 h 30"/>
                      <a:gd name="T18" fmla="*/ 16 w 143"/>
                      <a:gd name="T19" fmla="*/ 6 h 30"/>
                      <a:gd name="T20" fmla="*/ 35 w 143"/>
                      <a:gd name="T21" fmla="*/ 3 h 30"/>
                      <a:gd name="T22" fmla="*/ 52 w 143"/>
                      <a:gd name="T23" fmla="*/ 0 h 3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143" h="30">
                        <a:moveTo>
                          <a:pt x="103" y="0"/>
                        </a:moveTo>
                        <a:lnTo>
                          <a:pt x="121" y="0"/>
                        </a:lnTo>
                        <a:lnTo>
                          <a:pt x="143" y="10"/>
                        </a:lnTo>
                        <a:lnTo>
                          <a:pt x="128" y="8"/>
                        </a:lnTo>
                        <a:lnTo>
                          <a:pt x="106" y="3"/>
                        </a:lnTo>
                        <a:lnTo>
                          <a:pt x="60" y="18"/>
                        </a:lnTo>
                        <a:lnTo>
                          <a:pt x="33" y="25"/>
                        </a:lnTo>
                        <a:lnTo>
                          <a:pt x="5" y="30"/>
                        </a:lnTo>
                        <a:lnTo>
                          <a:pt x="0" y="26"/>
                        </a:lnTo>
                        <a:lnTo>
                          <a:pt x="31" y="19"/>
                        </a:lnTo>
                        <a:lnTo>
                          <a:pt x="69" y="10"/>
                        </a:lnTo>
                        <a:lnTo>
                          <a:pt x="103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8" name="Freeform 327"/>
                  <p:cNvSpPr>
                    <a:spLocks/>
                  </p:cNvSpPr>
                  <p:nvPr/>
                </p:nvSpPr>
                <p:spPr bwMode="auto">
                  <a:xfrm>
                    <a:off x="3036" y="3327"/>
                    <a:ext cx="29" cy="4"/>
                  </a:xfrm>
                  <a:custGeom>
                    <a:avLst/>
                    <a:gdLst>
                      <a:gd name="T0" fmla="*/ 29 w 58"/>
                      <a:gd name="T1" fmla="*/ 2 h 13"/>
                      <a:gd name="T2" fmla="*/ 26 w 58"/>
                      <a:gd name="T3" fmla="*/ 4 h 13"/>
                      <a:gd name="T4" fmla="*/ 16 w 58"/>
                      <a:gd name="T5" fmla="*/ 3 h 13"/>
                      <a:gd name="T6" fmla="*/ 4 w 58"/>
                      <a:gd name="T7" fmla="*/ 3 h 13"/>
                      <a:gd name="T8" fmla="*/ 0 w 58"/>
                      <a:gd name="T9" fmla="*/ 0 h 13"/>
                      <a:gd name="T10" fmla="*/ 8 w 58"/>
                      <a:gd name="T11" fmla="*/ 1 h 13"/>
                      <a:gd name="T12" fmla="*/ 29 w 58"/>
                      <a:gd name="T13" fmla="*/ 2 h 1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58" h="13">
                        <a:moveTo>
                          <a:pt x="58" y="7"/>
                        </a:moveTo>
                        <a:lnTo>
                          <a:pt x="51" y="13"/>
                        </a:lnTo>
                        <a:lnTo>
                          <a:pt x="31" y="9"/>
                        </a:lnTo>
                        <a:lnTo>
                          <a:pt x="7" y="9"/>
                        </a:lnTo>
                        <a:lnTo>
                          <a:pt x="0" y="0"/>
                        </a:lnTo>
                        <a:lnTo>
                          <a:pt x="16" y="3"/>
                        </a:lnTo>
                        <a:lnTo>
                          <a:pt x="58" y="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9" name="Freeform 328"/>
                  <p:cNvSpPr>
                    <a:spLocks/>
                  </p:cNvSpPr>
                  <p:nvPr/>
                </p:nvSpPr>
                <p:spPr bwMode="auto">
                  <a:xfrm>
                    <a:off x="3101" y="3346"/>
                    <a:ext cx="5" cy="5"/>
                  </a:xfrm>
                  <a:custGeom>
                    <a:avLst/>
                    <a:gdLst>
                      <a:gd name="T0" fmla="*/ 0 w 11"/>
                      <a:gd name="T1" fmla="*/ 0 h 15"/>
                      <a:gd name="T2" fmla="*/ 1 w 11"/>
                      <a:gd name="T3" fmla="*/ 2 h 15"/>
                      <a:gd name="T4" fmla="*/ 5 w 11"/>
                      <a:gd name="T5" fmla="*/ 5 h 15"/>
                      <a:gd name="T6" fmla="*/ 0 w 11"/>
                      <a:gd name="T7" fmla="*/ 0 h 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1" h="15">
                        <a:moveTo>
                          <a:pt x="0" y="0"/>
                        </a:moveTo>
                        <a:lnTo>
                          <a:pt x="2" y="7"/>
                        </a:lnTo>
                        <a:lnTo>
                          <a:pt x="11" y="1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0" name="Freeform 329"/>
                  <p:cNvSpPr>
                    <a:spLocks/>
                  </p:cNvSpPr>
                  <p:nvPr/>
                </p:nvSpPr>
                <p:spPr bwMode="auto">
                  <a:xfrm>
                    <a:off x="2996" y="3313"/>
                    <a:ext cx="14" cy="12"/>
                  </a:xfrm>
                  <a:custGeom>
                    <a:avLst/>
                    <a:gdLst>
                      <a:gd name="T0" fmla="*/ 14 w 27"/>
                      <a:gd name="T1" fmla="*/ 0 h 35"/>
                      <a:gd name="T2" fmla="*/ 12 w 27"/>
                      <a:gd name="T3" fmla="*/ 4 h 35"/>
                      <a:gd name="T4" fmla="*/ 12 w 27"/>
                      <a:gd name="T5" fmla="*/ 8 h 35"/>
                      <a:gd name="T6" fmla="*/ 0 w 27"/>
                      <a:gd name="T7" fmla="*/ 12 h 35"/>
                      <a:gd name="T8" fmla="*/ 14 w 27"/>
                      <a:gd name="T9" fmla="*/ 0 h 3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" h="35">
                        <a:moveTo>
                          <a:pt x="27" y="0"/>
                        </a:moveTo>
                        <a:lnTo>
                          <a:pt x="23" y="12"/>
                        </a:lnTo>
                        <a:lnTo>
                          <a:pt x="23" y="22"/>
                        </a:lnTo>
                        <a:lnTo>
                          <a:pt x="0" y="35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1" name="Freeform 330"/>
                  <p:cNvSpPr>
                    <a:spLocks/>
                  </p:cNvSpPr>
                  <p:nvPr/>
                </p:nvSpPr>
                <p:spPr bwMode="auto">
                  <a:xfrm>
                    <a:off x="3021" y="3335"/>
                    <a:ext cx="5" cy="9"/>
                  </a:xfrm>
                  <a:custGeom>
                    <a:avLst/>
                    <a:gdLst>
                      <a:gd name="T0" fmla="*/ 1 w 10"/>
                      <a:gd name="T1" fmla="*/ 0 h 27"/>
                      <a:gd name="T2" fmla="*/ 0 w 10"/>
                      <a:gd name="T3" fmla="*/ 4 h 27"/>
                      <a:gd name="T4" fmla="*/ 5 w 10"/>
                      <a:gd name="T5" fmla="*/ 9 h 27"/>
                      <a:gd name="T6" fmla="*/ 1 w 10"/>
                      <a:gd name="T7" fmla="*/ 0 h 2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10" h="27">
                        <a:moveTo>
                          <a:pt x="1" y="0"/>
                        </a:moveTo>
                        <a:lnTo>
                          <a:pt x="0" y="11"/>
                        </a:lnTo>
                        <a:lnTo>
                          <a:pt x="10" y="27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42" name="Freeform 331"/>
                  <p:cNvSpPr>
                    <a:spLocks/>
                  </p:cNvSpPr>
                  <p:nvPr/>
                </p:nvSpPr>
                <p:spPr bwMode="auto">
                  <a:xfrm>
                    <a:off x="3120" y="3324"/>
                    <a:ext cx="8" cy="7"/>
                  </a:xfrm>
                  <a:custGeom>
                    <a:avLst/>
                    <a:gdLst>
                      <a:gd name="T0" fmla="*/ 8 w 15"/>
                      <a:gd name="T1" fmla="*/ 7 h 20"/>
                      <a:gd name="T2" fmla="*/ 3 w 15"/>
                      <a:gd name="T3" fmla="*/ 6 h 20"/>
                      <a:gd name="T4" fmla="*/ 1 w 15"/>
                      <a:gd name="T5" fmla="*/ 3 h 20"/>
                      <a:gd name="T6" fmla="*/ 1 w 15"/>
                      <a:gd name="T7" fmla="*/ 0 h 20"/>
                      <a:gd name="T8" fmla="*/ 0 w 15"/>
                      <a:gd name="T9" fmla="*/ 3 h 20"/>
                      <a:gd name="T10" fmla="*/ 2 w 15"/>
                      <a:gd name="T11" fmla="*/ 6 h 20"/>
                      <a:gd name="T12" fmla="*/ 8 w 15"/>
                      <a:gd name="T13" fmla="*/ 7 h 2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15" h="20">
                        <a:moveTo>
                          <a:pt x="15" y="20"/>
                        </a:moveTo>
                        <a:lnTo>
                          <a:pt x="6" y="16"/>
                        </a:lnTo>
                        <a:lnTo>
                          <a:pt x="2" y="9"/>
                        </a:lnTo>
                        <a:lnTo>
                          <a:pt x="1" y="0"/>
                        </a:lnTo>
                        <a:lnTo>
                          <a:pt x="0" y="9"/>
                        </a:lnTo>
                        <a:lnTo>
                          <a:pt x="3" y="17"/>
                        </a:lnTo>
                        <a:lnTo>
                          <a:pt x="15" y="2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115" name="Group 332"/>
                <p:cNvGrpSpPr>
                  <a:grpSpLocks/>
                </p:cNvGrpSpPr>
                <p:nvPr/>
              </p:nvGrpSpPr>
              <p:grpSpPr bwMode="auto">
                <a:xfrm>
                  <a:off x="2798" y="3203"/>
                  <a:ext cx="283" cy="113"/>
                  <a:chOff x="2798" y="3203"/>
                  <a:chExt cx="283" cy="113"/>
                </a:xfrm>
              </p:grpSpPr>
              <p:sp>
                <p:nvSpPr>
                  <p:cNvPr id="4127" name="Freeform 333"/>
                  <p:cNvSpPr>
                    <a:spLocks/>
                  </p:cNvSpPr>
                  <p:nvPr/>
                </p:nvSpPr>
                <p:spPr bwMode="auto">
                  <a:xfrm>
                    <a:off x="2798" y="3203"/>
                    <a:ext cx="283" cy="113"/>
                  </a:xfrm>
                  <a:custGeom>
                    <a:avLst/>
                    <a:gdLst>
                      <a:gd name="T0" fmla="*/ 27 w 565"/>
                      <a:gd name="T1" fmla="*/ 113 h 339"/>
                      <a:gd name="T2" fmla="*/ 42 w 565"/>
                      <a:gd name="T3" fmla="*/ 110 h 339"/>
                      <a:gd name="T4" fmla="*/ 57 w 565"/>
                      <a:gd name="T5" fmla="*/ 105 h 339"/>
                      <a:gd name="T6" fmla="*/ 71 w 565"/>
                      <a:gd name="T7" fmla="*/ 103 h 339"/>
                      <a:gd name="T8" fmla="*/ 95 w 565"/>
                      <a:gd name="T9" fmla="*/ 105 h 339"/>
                      <a:gd name="T10" fmla="*/ 113 w 565"/>
                      <a:gd name="T11" fmla="*/ 104 h 339"/>
                      <a:gd name="T12" fmla="*/ 124 w 565"/>
                      <a:gd name="T13" fmla="*/ 100 h 339"/>
                      <a:gd name="T14" fmla="*/ 134 w 565"/>
                      <a:gd name="T15" fmla="*/ 95 h 339"/>
                      <a:gd name="T16" fmla="*/ 145 w 565"/>
                      <a:gd name="T17" fmla="*/ 94 h 339"/>
                      <a:gd name="T18" fmla="*/ 155 w 565"/>
                      <a:gd name="T19" fmla="*/ 90 h 339"/>
                      <a:gd name="T20" fmla="*/ 165 w 565"/>
                      <a:gd name="T21" fmla="*/ 84 h 339"/>
                      <a:gd name="T22" fmla="*/ 178 w 565"/>
                      <a:gd name="T23" fmla="*/ 78 h 339"/>
                      <a:gd name="T24" fmla="*/ 187 w 565"/>
                      <a:gd name="T25" fmla="*/ 76 h 339"/>
                      <a:gd name="T26" fmla="*/ 195 w 565"/>
                      <a:gd name="T27" fmla="*/ 75 h 339"/>
                      <a:gd name="T28" fmla="*/ 207 w 565"/>
                      <a:gd name="T29" fmla="*/ 74 h 339"/>
                      <a:gd name="T30" fmla="*/ 214 w 565"/>
                      <a:gd name="T31" fmla="*/ 72 h 339"/>
                      <a:gd name="T32" fmla="*/ 218 w 565"/>
                      <a:gd name="T33" fmla="*/ 69 h 339"/>
                      <a:gd name="T34" fmla="*/ 220 w 565"/>
                      <a:gd name="T35" fmla="*/ 66 h 339"/>
                      <a:gd name="T36" fmla="*/ 219 w 565"/>
                      <a:gd name="T37" fmla="*/ 64 h 339"/>
                      <a:gd name="T38" fmla="*/ 214 w 565"/>
                      <a:gd name="T39" fmla="*/ 61 h 339"/>
                      <a:gd name="T40" fmla="*/ 207 w 565"/>
                      <a:gd name="T41" fmla="*/ 59 h 339"/>
                      <a:gd name="T42" fmla="*/ 196 w 565"/>
                      <a:gd name="T43" fmla="*/ 57 h 339"/>
                      <a:gd name="T44" fmla="*/ 186 w 565"/>
                      <a:gd name="T45" fmla="*/ 58 h 339"/>
                      <a:gd name="T46" fmla="*/ 177 w 565"/>
                      <a:gd name="T47" fmla="*/ 61 h 339"/>
                      <a:gd name="T48" fmla="*/ 157 w 565"/>
                      <a:gd name="T49" fmla="*/ 61 h 339"/>
                      <a:gd name="T50" fmla="*/ 174 w 565"/>
                      <a:gd name="T51" fmla="*/ 51 h 339"/>
                      <a:gd name="T52" fmla="*/ 190 w 565"/>
                      <a:gd name="T53" fmla="*/ 42 h 339"/>
                      <a:gd name="T54" fmla="*/ 207 w 565"/>
                      <a:gd name="T55" fmla="*/ 36 h 339"/>
                      <a:gd name="T56" fmla="*/ 222 w 565"/>
                      <a:gd name="T57" fmla="*/ 35 h 339"/>
                      <a:gd name="T58" fmla="*/ 241 w 565"/>
                      <a:gd name="T59" fmla="*/ 33 h 339"/>
                      <a:gd name="T60" fmla="*/ 253 w 565"/>
                      <a:gd name="T61" fmla="*/ 37 h 339"/>
                      <a:gd name="T62" fmla="*/ 258 w 565"/>
                      <a:gd name="T63" fmla="*/ 38 h 339"/>
                      <a:gd name="T64" fmla="*/ 264 w 565"/>
                      <a:gd name="T65" fmla="*/ 38 h 339"/>
                      <a:gd name="T66" fmla="*/ 267 w 565"/>
                      <a:gd name="T67" fmla="*/ 36 h 339"/>
                      <a:gd name="T68" fmla="*/ 272 w 565"/>
                      <a:gd name="T69" fmla="*/ 35 h 339"/>
                      <a:gd name="T70" fmla="*/ 271 w 565"/>
                      <a:gd name="T71" fmla="*/ 30 h 339"/>
                      <a:gd name="T72" fmla="*/ 277 w 565"/>
                      <a:gd name="T73" fmla="*/ 30 h 339"/>
                      <a:gd name="T74" fmla="*/ 280 w 565"/>
                      <a:gd name="T75" fmla="*/ 28 h 339"/>
                      <a:gd name="T76" fmla="*/ 281 w 565"/>
                      <a:gd name="T77" fmla="*/ 26 h 339"/>
                      <a:gd name="T78" fmla="*/ 283 w 565"/>
                      <a:gd name="T79" fmla="*/ 24 h 339"/>
                      <a:gd name="T80" fmla="*/ 280 w 565"/>
                      <a:gd name="T81" fmla="*/ 22 h 339"/>
                      <a:gd name="T82" fmla="*/ 277 w 565"/>
                      <a:gd name="T83" fmla="*/ 19 h 339"/>
                      <a:gd name="T84" fmla="*/ 271 w 565"/>
                      <a:gd name="T85" fmla="*/ 17 h 339"/>
                      <a:gd name="T86" fmla="*/ 265 w 565"/>
                      <a:gd name="T87" fmla="*/ 13 h 339"/>
                      <a:gd name="T88" fmla="*/ 260 w 565"/>
                      <a:gd name="T89" fmla="*/ 10 h 339"/>
                      <a:gd name="T90" fmla="*/ 251 w 565"/>
                      <a:gd name="T91" fmla="*/ 9 h 339"/>
                      <a:gd name="T92" fmla="*/ 244 w 565"/>
                      <a:gd name="T93" fmla="*/ 8 h 339"/>
                      <a:gd name="T94" fmla="*/ 210 w 565"/>
                      <a:gd name="T95" fmla="*/ 3 h 339"/>
                      <a:gd name="T96" fmla="*/ 202 w 565"/>
                      <a:gd name="T97" fmla="*/ 2 h 339"/>
                      <a:gd name="T98" fmla="*/ 194 w 565"/>
                      <a:gd name="T99" fmla="*/ 0 h 339"/>
                      <a:gd name="T100" fmla="*/ 185 w 565"/>
                      <a:gd name="T101" fmla="*/ 1 h 339"/>
                      <a:gd name="T102" fmla="*/ 177 w 565"/>
                      <a:gd name="T103" fmla="*/ 5 h 339"/>
                      <a:gd name="T104" fmla="*/ 149 w 565"/>
                      <a:gd name="T105" fmla="*/ 13 h 339"/>
                      <a:gd name="T106" fmla="*/ 133 w 565"/>
                      <a:gd name="T107" fmla="*/ 14 h 339"/>
                      <a:gd name="T108" fmla="*/ 117 w 565"/>
                      <a:gd name="T109" fmla="*/ 25 h 339"/>
                      <a:gd name="T110" fmla="*/ 83 w 565"/>
                      <a:gd name="T111" fmla="*/ 46 h 339"/>
                      <a:gd name="T112" fmla="*/ 71 w 565"/>
                      <a:gd name="T113" fmla="*/ 55 h 339"/>
                      <a:gd name="T114" fmla="*/ 58 w 565"/>
                      <a:gd name="T115" fmla="*/ 65 h 339"/>
                      <a:gd name="T116" fmla="*/ 42 w 565"/>
                      <a:gd name="T117" fmla="*/ 68 h 339"/>
                      <a:gd name="T118" fmla="*/ 0 w 565"/>
                      <a:gd name="T119" fmla="*/ 69 h 339"/>
                      <a:gd name="T120" fmla="*/ 27 w 565"/>
                      <a:gd name="T121" fmla="*/ 113 h 339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0" t="0" r="r" b="b"/>
                    <a:pathLst>
                      <a:path w="565" h="339">
                        <a:moveTo>
                          <a:pt x="54" y="339"/>
                        </a:moveTo>
                        <a:lnTo>
                          <a:pt x="84" y="331"/>
                        </a:lnTo>
                        <a:lnTo>
                          <a:pt x="114" y="315"/>
                        </a:lnTo>
                        <a:lnTo>
                          <a:pt x="142" y="308"/>
                        </a:lnTo>
                        <a:lnTo>
                          <a:pt x="190" y="316"/>
                        </a:lnTo>
                        <a:lnTo>
                          <a:pt x="225" y="313"/>
                        </a:lnTo>
                        <a:lnTo>
                          <a:pt x="247" y="299"/>
                        </a:lnTo>
                        <a:lnTo>
                          <a:pt x="268" y="286"/>
                        </a:lnTo>
                        <a:lnTo>
                          <a:pt x="289" y="282"/>
                        </a:lnTo>
                        <a:lnTo>
                          <a:pt x="309" y="269"/>
                        </a:lnTo>
                        <a:lnTo>
                          <a:pt x="329" y="251"/>
                        </a:lnTo>
                        <a:lnTo>
                          <a:pt x="355" y="235"/>
                        </a:lnTo>
                        <a:lnTo>
                          <a:pt x="373" y="229"/>
                        </a:lnTo>
                        <a:lnTo>
                          <a:pt x="390" y="224"/>
                        </a:lnTo>
                        <a:lnTo>
                          <a:pt x="414" y="221"/>
                        </a:lnTo>
                        <a:lnTo>
                          <a:pt x="428" y="216"/>
                        </a:lnTo>
                        <a:lnTo>
                          <a:pt x="436" y="208"/>
                        </a:lnTo>
                        <a:lnTo>
                          <a:pt x="439" y="197"/>
                        </a:lnTo>
                        <a:lnTo>
                          <a:pt x="437" y="193"/>
                        </a:lnTo>
                        <a:lnTo>
                          <a:pt x="428" y="183"/>
                        </a:lnTo>
                        <a:lnTo>
                          <a:pt x="413" y="178"/>
                        </a:lnTo>
                        <a:lnTo>
                          <a:pt x="392" y="172"/>
                        </a:lnTo>
                        <a:lnTo>
                          <a:pt x="372" y="174"/>
                        </a:lnTo>
                        <a:lnTo>
                          <a:pt x="354" y="183"/>
                        </a:lnTo>
                        <a:lnTo>
                          <a:pt x="314" y="183"/>
                        </a:lnTo>
                        <a:lnTo>
                          <a:pt x="347" y="153"/>
                        </a:lnTo>
                        <a:lnTo>
                          <a:pt x="379" y="125"/>
                        </a:lnTo>
                        <a:lnTo>
                          <a:pt x="414" y="109"/>
                        </a:lnTo>
                        <a:lnTo>
                          <a:pt x="444" y="106"/>
                        </a:lnTo>
                        <a:lnTo>
                          <a:pt x="481" y="100"/>
                        </a:lnTo>
                        <a:lnTo>
                          <a:pt x="505" y="110"/>
                        </a:lnTo>
                        <a:lnTo>
                          <a:pt x="516" y="115"/>
                        </a:lnTo>
                        <a:lnTo>
                          <a:pt x="527" y="115"/>
                        </a:lnTo>
                        <a:lnTo>
                          <a:pt x="534" y="109"/>
                        </a:lnTo>
                        <a:lnTo>
                          <a:pt x="544" y="104"/>
                        </a:lnTo>
                        <a:lnTo>
                          <a:pt x="542" y="91"/>
                        </a:lnTo>
                        <a:lnTo>
                          <a:pt x="553" y="91"/>
                        </a:lnTo>
                        <a:lnTo>
                          <a:pt x="560" y="84"/>
                        </a:lnTo>
                        <a:lnTo>
                          <a:pt x="561" y="77"/>
                        </a:lnTo>
                        <a:lnTo>
                          <a:pt x="565" y="72"/>
                        </a:lnTo>
                        <a:lnTo>
                          <a:pt x="560" y="65"/>
                        </a:lnTo>
                        <a:lnTo>
                          <a:pt x="553" y="58"/>
                        </a:lnTo>
                        <a:lnTo>
                          <a:pt x="542" y="50"/>
                        </a:lnTo>
                        <a:lnTo>
                          <a:pt x="530" y="39"/>
                        </a:lnTo>
                        <a:lnTo>
                          <a:pt x="520" y="30"/>
                        </a:lnTo>
                        <a:lnTo>
                          <a:pt x="501" y="26"/>
                        </a:lnTo>
                        <a:lnTo>
                          <a:pt x="488" y="24"/>
                        </a:lnTo>
                        <a:lnTo>
                          <a:pt x="419" y="8"/>
                        </a:lnTo>
                        <a:lnTo>
                          <a:pt x="403" y="5"/>
                        </a:lnTo>
                        <a:lnTo>
                          <a:pt x="387" y="0"/>
                        </a:lnTo>
                        <a:lnTo>
                          <a:pt x="370" y="3"/>
                        </a:lnTo>
                        <a:lnTo>
                          <a:pt x="354" y="15"/>
                        </a:lnTo>
                        <a:lnTo>
                          <a:pt x="297" y="39"/>
                        </a:lnTo>
                        <a:lnTo>
                          <a:pt x="265" y="43"/>
                        </a:lnTo>
                        <a:lnTo>
                          <a:pt x="234" y="76"/>
                        </a:lnTo>
                        <a:lnTo>
                          <a:pt x="166" y="137"/>
                        </a:lnTo>
                        <a:lnTo>
                          <a:pt x="141" y="164"/>
                        </a:lnTo>
                        <a:lnTo>
                          <a:pt x="115" y="194"/>
                        </a:lnTo>
                        <a:lnTo>
                          <a:pt x="83" y="204"/>
                        </a:lnTo>
                        <a:lnTo>
                          <a:pt x="0" y="208"/>
                        </a:lnTo>
                        <a:lnTo>
                          <a:pt x="54" y="339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6350">
                    <a:solidFill>
                      <a:srgbClr val="402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8" name="Freeform 334"/>
                  <p:cNvSpPr>
                    <a:spLocks/>
                  </p:cNvSpPr>
                  <p:nvPr/>
                </p:nvSpPr>
                <p:spPr bwMode="auto">
                  <a:xfrm>
                    <a:off x="3031" y="3220"/>
                    <a:ext cx="40" cy="14"/>
                  </a:xfrm>
                  <a:custGeom>
                    <a:avLst/>
                    <a:gdLst>
                      <a:gd name="T0" fmla="*/ 40 w 80"/>
                      <a:gd name="T1" fmla="*/ 13 h 41"/>
                      <a:gd name="T2" fmla="*/ 37 w 80"/>
                      <a:gd name="T3" fmla="*/ 14 h 41"/>
                      <a:gd name="T4" fmla="*/ 30 w 80"/>
                      <a:gd name="T5" fmla="*/ 9 h 41"/>
                      <a:gd name="T6" fmla="*/ 23 w 80"/>
                      <a:gd name="T7" fmla="*/ 6 h 41"/>
                      <a:gd name="T8" fmla="*/ 19 w 80"/>
                      <a:gd name="T9" fmla="*/ 4 h 41"/>
                      <a:gd name="T10" fmla="*/ 15 w 80"/>
                      <a:gd name="T11" fmla="*/ 2 h 41"/>
                      <a:gd name="T12" fmla="*/ 6 w 80"/>
                      <a:gd name="T13" fmla="*/ 1 h 41"/>
                      <a:gd name="T14" fmla="*/ 0 w 80"/>
                      <a:gd name="T15" fmla="*/ 0 h 41"/>
                      <a:gd name="T16" fmla="*/ 10 w 80"/>
                      <a:gd name="T17" fmla="*/ 0 h 41"/>
                      <a:gd name="T18" fmla="*/ 18 w 80"/>
                      <a:gd name="T19" fmla="*/ 1 h 41"/>
                      <a:gd name="T20" fmla="*/ 22 w 80"/>
                      <a:gd name="T21" fmla="*/ 3 h 41"/>
                      <a:gd name="T22" fmla="*/ 27 w 80"/>
                      <a:gd name="T23" fmla="*/ 5 h 41"/>
                      <a:gd name="T24" fmla="*/ 40 w 80"/>
                      <a:gd name="T25" fmla="*/ 13 h 41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80" h="41">
                        <a:moveTo>
                          <a:pt x="80" y="37"/>
                        </a:moveTo>
                        <a:lnTo>
                          <a:pt x="73" y="41"/>
                        </a:lnTo>
                        <a:lnTo>
                          <a:pt x="60" y="27"/>
                        </a:lnTo>
                        <a:lnTo>
                          <a:pt x="45" y="19"/>
                        </a:lnTo>
                        <a:lnTo>
                          <a:pt x="37" y="11"/>
                        </a:lnTo>
                        <a:lnTo>
                          <a:pt x="30" y="7"/>
                        </a:lnTo>
                        <a:lnTo>
                          <a:pt x="12" y="3"/>
                        </a:lnTo>
                        <a:lnTo>
                          <a:pt x="0" y="0"/>
                        </a:lnTo>
                        <a:lnTo>
                          <a:pt x="20" y="0"/>
                        </a:lnTo>
                        <a:lnTo>
                          <a:pt x="36" y="3"/>
                        </a:lnTo>
                        <a:lnTo>
                          <a:pt x="43" y="8"/>
                        </a:lnTo>
                        <a:lnTo>
                          <a:pt x="53" y="16"/>
                        </a:lnTo>
                        <a:lnTo>
                          <a:pt x="80" y="37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9" name="Freeform 335"/>
                  <p:cNvSpPr>
                    <a:spLocks/>
                  </p:cNvSpPr>
                  <p:nvPr/>
                </p:nvSpPr>
                <p:spPr bwMode="auto">
                  <a:xfrm>
                    <a:off x="2847" y="3286"/>
                    <a:ext cx="18" cy="11"/>
                  </a:xfrm>
                  <a:custGeom>
                    <a:avLst/>
                    <a:gdLst>
                      <a:gd name="T0" fmla="*/ 0 w 36"/>
                      <a:gd name="T1" fmla="*/ 0 h 34"/>
                      <a:gd name="T2" fmla="*/ 12 w 36"/>
                      <a:gd name="T3" fmla="*/ 4 h 34"/>
                      <a:gd name="T4" fmla="*/ 18 w 36"/>
                      <a:gd name="T5" fmla="*/ 11 h 34"/>
                      <a:gd name="T6" fmla="*/ 0 w 36"/>
                      <a:gd name="T7" fmla="*/ 0 h 34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6" h="34">
                        <a:moveTo>
                          <a:pt x="0" y="0"/>
                        </a:moveTo>
                        <a:lnTo>
                          <a:pt x="24" y="13"/>
                        </a:lnTo>
                        <a:lnTo>
                          <a:pt x="36" y="3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0" name="Freeform 336"/>
                  <p:cNvSpPr>
                    <a:spLocks/>
                  </p:cNvSpPr>
                  <p:nvPr/>
                </p:nvSpPr>
                <p:spPr bwMode="auto">
                  <a:xfrm>
                    <a:off x="2959" y="3215"/>
                    <a:ext cx="63" cy="11"/>
                  </a:xfrm>
                  <a:custGeom>
                    <a:avLst/>
                    <a:gdLst>
                      <a:gd name="T0" fmla="*/ 63 w 126"/>
                      <a:gd name="T1" fmla="*/ 3 h 31"/>
                      <a:gd name="T2" fmla="*/ 44 w 126"/>
                      <a:gd name="T3" fmla="*/ 2 h 31"/>
                      <a:gd name="T4" fmla="*/ 35 w 126"/>
                      <a:gd name="T5" fmla="*/ 0 h 31"/>
                      <a:gd name="T6" fmla="*/ 29 w 126"/>
                      <a:gd name="T7" fmla="*/ 0 h 31"/>
                      <a:gd name="T8" fmla="*/ 24 w 126"/>
                      <a:gd name="T9" fmla="*/ 3 h 31"/>
                      <a:gd name="T10" fmla="*/ 20 w 126"/>
                      <a:gd name="T11" fmla="*/ 5 h 31"/>
                      <a:gd name="T12" fmla="*/ 10 w 126"/>
                      <a:gd name="T13" fmla="*/ 9 h 31"/>
                      <a:gd name="T14" fmla="*/ 0 w 126"/>
                      <a:gd name="T15" fmla="*/ 9 h 31"/>
                      <a:gd name="T16" fmla="*/ 6 w 126"/>
                      <a:gd name="T17" fmla="*/ 11 h 31"/>
                      <a:gd name="T18" fmla="*/ 18 w 126"/>
                      <a:gd name="T19" fmla="*/ 8 h 31"/>
                      <a:gd name="T20" fmla="*/ 28 w 126"/>
                      <a:gd name="T21" fmla="*/ 3 h 31"/>
                      <a:gd name="T22" fmla="*/ 33 w 126"/>
                      <a:gd name="T23" fmla="*/ 2 h 31"/>
                      <a:gd name="T24" fmla="*/ 39 w 126"/>
                      <a:gd name="T25" fmla="*/ 2 h 31"/>
                      <a:gd name="T26" fmla="*/ 48 w 126"/>
                      <a:gd name="T27" fmla="*/ 3 h 31"/>
                      <a:gd name="T28" fmla="*/ 63 w 126"/>
                      <a:gd name="T29" fmla="*/ 3 h 31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126" h="31">
                        <a:moveTo>
                          <a:pt x="126" y="8"/>
                        </a:moveTo>
                        <a:lnTo>
                          <a:pt x="88" y="5"/>
                        </a:lnTo>
                        <a:lnTo>
                          <a:pt x="70" y="0"/>
                        </a:lnTo>
                        <a:lnTo>
                          <a:pt x="58" y="1"/>
                        </a:lnTo>
                        <a:lnTo>
                          <a:pt x="48" y="8"/>
                        </a:lnTo>
                        <a:lnTo>
                          <a:pt x="40" y="14"/>
                        </a:lnTo>
                        <a:lnTo>
                          <a:pt x="20" y="24"/>
                        </a:lnTo>
                        <a:lnTo>
                          <a:pt x="0" y="26"/>
                        </a:lnTo>
                        <a:lnTo>
                          <a:pt x="11" y="31"/>
                        </a:lnTo>
                        <a:lnTo>
                          <a:pt x="35" y="23"/>
                        </a:lnTo>
                        <a:lnTo>
                          <a:pt x="55" y="8"/>
                        </a:lnTo>
                        <a:lnTo>
                          <a:pt x="66" y="5"/>
                        </a:lnTo>
                        <a:lnTo>
                          <a:pt x="78" y="7"/>
                        </a:lnTo>
                        <a:lnTo>
                          <a:pt x="95" y="9"/>
                        </a:lnTo>
                        <a:lnTo>
                          <a:pt x="126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1" name="Freeform 337"/>
                  <p:cNvSpPr>
                    <a:spLocks/>
                  </p:cNvSpPr>
                  <p:nvPr/>
                </p:nvSpPr>
                <p:spPr bwMode="auto">
                  <a:xfrm>
                    <a:off x="2996" y="3267"/>
                    <a:ext cx="3" cy="5"/>
                  </a:xfrm>
                  <a:custGeom>
                    <a:avLst/>
                    <a:gdLst>
                      <a:gd name="T0" fmla="*/ 3 w 5"/>
                      <a:gd name="T1" fmla="*/ 0 h 15"/>
                      <a:gd name="T2" fmla="*/ 0 w 5"/>
                      <a:gd name="T3" fmla="*/ 3 h 15"/>
                      <a:gd name="T4" fmla="*/ 3 w 5"/>
                      <a:gd name="T5" fmla="*/ 5 h 15"/>
                      <a:gd name="T6" fmla="*/ 3 w 5"/>
                      <a:gd name="T7" fmla="*/ 0 h 1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5" h="15">
                        <a:moveTo>
                          <a:pt x="5" y="0"/>
                        </a:moveTo>
                        <a:lnTo>
                          <a:pt x="0" y="8"/>
                        </a:lnTo>
                        <a:lnTo>
                          <a:pt x="5" y="15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2" name="Freeform 338"/>
                  <p:cNvSpPr>
                    <a:spLocks/>
                  </p:cNvSpPr>
                  <p:nvPr/>
                </p:nvSpPr>
                <p:spPr bwMode="auto">
                  <a:xfrm>
                    <a:off x="3057" y="3233"/>
                    <a:ext cx="8" cy="5"/>
                  </a:xfrm>
                  <a:custGeom>
                    <a:avLst/>
                    <a:gdLst>
                      <a:gd name="T0" fmla="*/ 6 w 16"/>
                      <a:gd name="T1" fmla="*/ 5 h 14"/>
                      <a:gd name="T2" fmla="*/ 8 w 16"/>
                      <a:gd name="T3" fmla="*/ 4 h 14"/>
                      <a:gd name="T4" fmla="*/ 4 w 16"/>
                      <a:gd name="T5" fmla="*/ 2 h 14"/>
                      <a:gd name="T6" fmla="*/ 0 w 16"/>
                      <a:gd name="T7" fmla="*/ 0 h 14"/>
                      <a:gd name="T8" fmla="*/ 6 w 16"/>
                      <a:gd name="T9" fmla="*/ 5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6" h="14">
                        <a:moveTo>
                          <a:pt x="12" y="14"/>
                        </a:moveTo>
                        <a:lnTo>
                          <a:pt x="16" y="10"/>
                        </a:lnTo>
                        <a:lnTo>
                          <a:pt x="8" y="6"/>
                        </a:lnTo>
                        <a:lnTo>
                          <a:pt x="0" y="0"/>
                        </a:lnTo>
                        <a:lnTo>
                          <a:pt x="12" y="14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3" name="Freeform 339"/>
                  <p:cNvSpPr>
                    <a:spLocks/>
                  </p:cNvSpPr>
                  <p:nvPr/>
                </p:nvSpPr>
                <p:spPr bwMode="auto">
                  <a:xfrm>
                    <a:off x="3068" y="3225"/>
                    <a:ext cx="9" cy="3"/>
                  </a:xfrm>
                  <a:custGeom>
                    <a:avLst/>
                    <a:gdLst>
                      <a:gd name="T0" fmla="*/ 8 w 16"/>
                      <a:gd name="T1" fmla="*/ 3 h 9"/>
                      <a:gd name="T2" fmla="*/ 9 w 16"/>
                      <a:gd name="T3" fmla="*/ 2 h 9"/>
                      <a:gd name="T4" fmla="*/ 3 w 16"/>
                      <a:gd name="T5" fmla="*/ 1 h 9"/>
                      <a:gd name="T6" fmla="*/ 0 w 16"/>
                      <a:gd name="T7" fmla="*/ 0 h 9"/>
                      <a:gd name="T8" fmla="*/ 3 w 16"/>
                      <a:gd name="T9" fmla="*/ 2 h 9"/>
                      <a:gd name="T10" fmla="*/ 8 w 16"/>
                      <a:gd name="T11" fmla="*/ 3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15" y="9"/>
                        </a:moveTo>
                        <a:lnTo>
                          <a:pt x="16" y="5"/>
                        </a:lnTo>
                        <a:lnTo>
                          <a:pt x="6" y="4"/>
                        </a:lnTo>
                        <a:lnTo>
                          <a:pt x="0" y="0"/>
                        </a:lnTo>
                        <a:lnTo>
                          <a:pt x="5" y="5"/>
                        </a:lnTo>
                        <a:lnTo>
                          <a:pt x="15" y="9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34" name="Freeform 340"/>
                  <p:cNvSpPr>
                    <a:spLocks/>
                  </p:cNvSpPr>
                  <p:nvPr/>
                </p:nvSpPr>
                <p:spPr bwMode="auto">
                  <a:xfrm>
                    <a:off x="2929" y="3259"/>
                    <a:ext cx="26" cy="6"/>
                  </a:xfrm>
                  <a:custGeom>
                    <a:avLst/>
                    <a:gdLst>
                      <a:gd name="T0" fmla="*/ 26 w 51"/>
                      <a:gd name="T1" fmla="*/ 3 h 17"/>
                      <a:gd name="T2" fmla="*/ 24 w 51"/>
                      <a:gd name="T3" fmla="*/ 6 h 17"/>
                      <a:gd name="T4" fmla="*/ 20 w 51"/>
                      <a:gd name="T5" fmla="*/ 5 h 17"/>
                      <a:gd name="T6" fmla="*/ 11 w 51"/>
                      <a:gd name="T7" fmla="*/ 5 h 17"/>
                      <a:gd name="T8" fmla="*/ 4 w 51"/>
                      <a:gd name="T9" fmla="*/ 5 h 17"/>
                      <a:gd name="T10" fmla="*/ 0 w 51"/>
                      <a:gd name="T11" fmla="*/ 6 h 17"/>
                      <a:gd name="T12" fmla="*/ 7 w 51"/>
                      <a:gd name="T13" fmla="*/ 3 h 17"/>
                      <a:gd name="T14" fmla="*/ 13 w 51"/>
                      <a:gd name="T15" fmla="*/ 2 h 17"/>
                      <a:gd name="T16" fmla="*/ 18 w 51"/>
                      <a:gd name="T17" fmla="*/ 0 h 17"/>
                      <a:gd name="T18" fmla="*/ 14 w 51"/>
                      <a:gd name="T19" fmla="*/ 3 h 17"/>
                      <a:gd name="T20" fmla="*/ 21 w 51"/>
                      <a:gd name="T21" fmla="*/ 3 h 17"/>
                      <a:gd name="T22" fmla="*/ 26 w 51"/>
                      <a:gd name="T23" fmla="*/ 3 h 1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51" h="17">
                        <a:moveTo>
                          <a:pt x="51" y="8"/>
                        </a:moveTo>
                        <a:lnTo>
                          <a:pt x="48" y="16"/>
                        </a:lnTo>
                        <a:lnTo>
                          <a:pt x="39" y="13"/>
                        </a:lnTo>
                        <a:lnTo>
                          <a:pt x="22" y="13"/>
                        </a:lnTo>
                        <a:lnTo>
                          <a:pt x="8" y="13"/>
                        </a:lnTo>
                        <a:lnTo>
                          <a:pt x="0" y="17"/>
                        </a:lnTo>
                        <a:lnTo>
                          <a:pt x="13" y="9"/>
                        </a:lnTo>
                        <a:lnTo>
                          <a:pt x="26" y="5"/>
                        </a:lnTo>
                        <a:lnTo>
                          <a:pt x="35" y="0"/>
                        </a:lnTo>
                        <a:lnTo>
                          <a:pt x="28" y="9"/>
                        </a:lnTo>
                        <a:lnTo>
                          <a:pt x="42" y="9"/>
                        </a:lnTo>
                        <a:lnTo>
                          <a:pt x="51" y="8"/>
                        </a:lnTo>
                        <a:close/>
                      </a:path>
                    </a:pathLst>
                  </a:custGeom>
                  <a:solidFill>
                    <a:srgbClr val="402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116" name="Freeform 341"/>
                <p:cNvSpPr>
                  <a:spLocks/>
                </p:cNvSpPr>
                <p:nvPr/>
              </p:nvSpPr>
              <p:spPr bwMode="auto">
                <a:xfrm>
                  <a:off x="2574" y="3251"/>
                  <a:ext cx="273" cy="110"/>
                </a:xfrm>
                <a:custGeom>
                  <a:avLst/>
                  <a:gdLst>
                    <a:gd name="T0" fmla="*/ 39 w 547"/>
                    <a:gd name="T1" fmla="*/ 11 h 332"/>
                    <a:gd name="T2" fmla="*/ 111 w 547"/>
                    <a:gd name="T3" fmla="*/ 16 h 332"/>
                    <a:gd name="T4" fmla="*/ 166 w 547"/>
                    <a:gd name="T5" fmla="*/ 22 h 332"/>
                    <a:gd name="T6" fmla="*/ 195 w 547"/>
                    <a:gd name="T7" fmla="*/ 20 h 332"/>
                    <a:gd name="T8" fmla="*/ 251 w 547"/>
                    <a:gd name="T9" fmla="*/ 19 h 332"/>
                    <a:gd name="T10" fmla="*/ 267 w 547"/>
                    <a:gd name="T11" fmla="*/ 39 h 332"/>
                    <a:gd name="T12" fmla="*/ 273 w 547"/>
                    <a:gd name="T13" fmla="*/ 69 h 332"/>
                    <a:gd name="T14" fmla="*/ 234 w 547"/>
                    <a:gd name="T15" fmla="*/ 75 h 332"/>
                    <a:gd name="T16" fmla="*/ 159 w 547"/>
                    <a:gd name="T17" fmla="*/ 92 h 332"/>
                    <a:gd name="T18" fmla="*/ 9 w 547"/>
                    <a:gd name="T19" fmla="*/ 110 h 332"/>
                    <a:gd name="T20" fmla="*/ 0 w 547"/>
                    <a:gd name="T21" fmla="*/ 0 h 332"/>
                    <a:gd name="T22" fmla="*/ 39 w 547"/>
                    <a:gd name="T23" fmla="*/ 11 h 33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547" h="332">
                      <a:moveTo>
                        <a:pt x="78" y="32"/>
                      </a:moveTo>
                      <a:lnTo>
                        <a:pt x="222" y="49"/>
                      </a:lnTo>
                      <a:lnTo>
                        <a:pt x="333" y="65"/>
                      </a:lnTo>
                      <a:lnTo>
                        <a:pt x="390" y="61"/>
                      </a:lnTo>
                      <a:lnTo>
                        <a:pt x="502" y="57"/>
                      </a:lnTo>
                      <a:lnTo>
                        <a:pt x="535" y="118"/>
                      </a:lnTo>
                      <a:lnTo>
                        <a:pt x="547" y="207"/>
                      </a:lnTo>
                      <a:lnTo>
                        <a:pt x="469" y="226"/>
                      </a:lnTo>
                      <a:lnTo>
                        <a:pt x="318" y="279"/>
                      </a:lnTo>
                      <a:lnTo>
                        <a:pt x="18" y="332"/>
                      </a:lnTo>
                      <a:lnTo>
                        <a:pt x="0" y="0"/>
                      </a:lnTo>
                      <a:lnTo>
                        <a:pt x="78" y="32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 w="635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7" name="Freeform 342"/>
                <p:cNvSpPr>
                  <a:spLocks/>
                </p:cNvSpPr>
                <p:nvPr/>
              </p:nvSpPr>
              <p:spPr bwMode="auto">
                <a:xfrm>
                  <a:off x="2585" y="3263"/>
                  <a:ext cx="252" cy="88"/>
                </a:xfrm>
                <a:custGeom>
                  <a:avLst/>
                  <a:gdLst>
                    <a:gd name="T0" fmla="*/ 30 w 506"/>
                    <a:gd name="T1" fmla="*/ 0 h 265"/>
                    <a:gd name="T2" fmla="*/ 89 w 506"/>
                    <a:gd name="T3" fmla="*/ 8 h 265"/>
                    <a:gd name="T4" fmla="*/ 164 w 506"/>
                    <a:gd name="T5" fmla="*/ 14 h 265"/>
                    <a:gd name="T6" fmla="*/ 213 w 506"/>
                    <a:gd name="T7" fmla="*/ 12 h 265"/>
                    <a:gd name="T8" fmla="*/ 236 w 506"/>
                    <a:gd name="T9" fmla="*/ 14 h 265"/>
                    <a:gd name="T10" fmla="*/ 248 w 506"/>
                    <a:gd name="T11" fmla="*/ 28 h 265"/>
                    <a:gd name="T12" fmla="*/ 252 w 506"/>
                    <a:gd name="T13" fmla="*/ 50 h 265"/>
                    <a:gd name="T14" fmla="*/ 190 w 506"/>
                    <a:gd name="T15" fmla="*/ 65 h 265"/>
                    <a:gd name="T16" fmla="*/ 200 w 506"/>
                    <a:gd name="T17" fmla="*/ 52 h 265"/>
                    <a:gd name="T18" fmla="*/ 210 w 506"/>
                    <a:gd name="T19" fmla="*/ 35 h 265"/>
                    <a:gd name="T20" fmla="*/ 193 w 506"/>
                    <a:gd name="T21" fmla="*/ 51 h 265"/>
                    <a:gd name="T22" fmla="*/ 167 w 506"/>
                    <a:gd name="T23" fmla="*/ 69 h 265"/>
                    <a:gd name="T24" fmla="*/ 104 w 506"/>
                    <a:gd name="T25" fmla="*/ 88 h 265"/>
                    <a:gd name="T26" fmla="*/ 60 w 506"/>
                    <a:gd name="T27" fmla="*/ 88 h 265"/>
                    <a:gd name="T28" fmla="*/ 121 w 506"/>
                    <a:gd name="T29" fmla="*/ 70 h 265"/>
                    <a:gd name="T30" fmla="*/ 159 w 506"/>
                    <a:gd name="T31" fmla="*/ 47 h 265"/>
                    <a:gd name="T32" fmla="*/ 110 w 506"/>
                    <a:gd name="T33" fmla="*/ 64 h 265"/>
                    <a:gd name="T34" fmla="*/ 63 w 506"/>
                    <a:gd name="T35" fmla="*/ 77 h 265"/>
                    <a:gd name="T36" fmla="*/ 0 w 506"/>
                    <a:gd name="T37" fmla="*/ 88 h 265"/>
                    <a:gd name="T38" fmla="*/ 3 w 506"/>
                    <a:gd name="T39" fmla="*/ 34 h 265"/>
                    <a:gd name="T40" fmla="*/ 30 w 506"/>
                    <a:gd name="T41" fmla="*/ 0 h 26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506" h="265">
                      <a:moveTo>
                        <a:pt x="60" y="0"/>
                      </a:moveTo>
                      <a:lnTo>
                        <a:pt x="179" y="25"/>
                      </a:lnTo>
                      <a:lnTo>
                        <a:pt x="329" y="41"/>
                      </a:lnTo>
                      <a:lnTo>
                        <a:pt x="428" y="37"/>
                      </a:lnTo>
                      <a:lnTo>
                        <a:pt x="473" y="41"/>
                      </a:lnTo>
                      <a:lnTo>
                        <a:pt x="497" y="85"/>
                      </a:lnTo>
                      <a:lnTo>
                        <a:pt x="506" y="150"/>
                      </a:lnTo>
                      <a:lnTo>
                        <a:pt x="382" y="197"/>
                      </a:lnTo>
                      <a:lnTo>
                        <a:pt x="401" y="158"/>
                      </a:lnTo>
                      <a:lnTo>
                        <a:pt x="422" y="105"/>
                      </a:lnTo>
                      <a:lnTo>
                        <a:pt x="388" y="154"/>
                      </a:lnTo>
                      <a:lnTo>
                        <a:pt x="335" y="208"/>
                      </a:lnTo>
                      <a:lnTo>
                        <a:pt x="209" y="265"/>
                      </a:lnTo>
                      <a:lnTo>
                        <a:pt x="120" y="265"/>
                      </a:lnTo>
                      <a:lnTo>
                        <a:pt x="242" y="212"/>
                      </a:lnTo>
                      <a:lnTo>
                        <a:pt x="320" y="142"/>
                      </a:lnTo>
                      <a:lnTo>
                        <a:pt x="221" y="193"/>
                      </a:lnTo>
                      <a:lnTo>
                        <a:pt x="126" y="233"/>
                      </a:lnTo>
                      <a:lnTo>
                        <a:pt x="0" y="265"/>
                      </a:lnTo>
                      <a:lnTo>
                        <a:pt x="6" y="101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8" name="Freeform 343"/>
                <p:cNvSpPr>
                  <a:spLocks/>
                </p:cNvSpPr>
                <p:nvPr/>
              </p:nvSpPr>
              <p:spPr bwMode="auto">
                <a:xfrm>
                  <a:off x="2319" y="2952"/>
                  <a:ext cx="585" cy="485"/>
                </a:xfrm>
                <a:custGeom>
                  <a:avLst/>
                  <a:gdLst>
                    <a:gd name="T0" fmla="*/ 56 w 1170"/>
                    <a:gd name="T1" fmla="*/ 0 h 1457"/>
                    <a:gd name="T2" fmla="*/ 91 w 1170"/>
                    <a:gd name="T3" fmla="*/ 5 h 1457"/>
                    <a:gd name="T4" fmla="*/ 123 w 1170"/>
                    <a:gd name="T5" fmla="*/ 23 h 1457"/>
                    <a:gd name="T6" fmla="*/ 138 w 1170"/>
                    <a:gd name="T7" fmla="*/ 50 h 1457"/>
                    <a:gd name="T8" fmla="*/ 141 w 1170"/>
                    <a:gd name="T9" fmla="*/ 86 h 1457"/>
                    <a:gd name="T10" fmla="*/ 153 w 1170"/>
                    <a:gd name="T11" fmla="*/ 137 h 1457"/>
                    <a:gd name="T12" fmla="*/ 171 w 1170"/>
                    <a:gd name="T13" fmla="*/ 182 h 1457"/>
                    <a:gd name="T14" fmla="*/ 195 w 1170"/>
                    <a:gd name="T15" fmla="*/ 237 h 1457"/>
                    <a:gd name="T16" fmla="*/ 208 w 1170"/>
                    <a:gd name="T17" fmla="*/ 279 h 1457"/>
                    <a:gd name="T18" fmla="*/ 226 w 1170"/>
                    <a:gd name="T19" fmla="*/ 322 h 1457"/>
                    <a:gd name="T20" fmla="*/ 174 w 1170"/>
                    <a:gd name="T21" fmla="*/ 340 h 1457"/>
                    <a:gd name="T22" fmla="*/ 232 w 1170"/>
                    <a:gd name="T23" fmla="*/ 332 h 1457"/>
                    <a:gd name="T24" fmla="*/ 246 w 1170"/>
                    <a:gd name="T25" fmla="*/ 349 h 1457"/>
                    <a:gd name="T26" fmla="*/ 220 w 1170"/>
                    <a:gd name="T27" fmla="*/ 369 h 1457"/>
                    <a:gd name="T28" fmla="*/ 256 w 1170"/>
                    <a:gd name="T29" fmla="*/ 357 h 1457"/>
                    <a:gd name="T30" fmla="*/ 298 w 1170"/>
                    <a:gd name="T31" fmla="*/ 370 h 1457"/>
                    <a:gd name="T32" fmla="*/ 354 w 1170"/>
                    <a:gd name="T33" fmla="*/ 382 h 1457"/>
                    <a:gd name="T34" fmla="*/ 421 w 1170"/>
                    <a:gd name="T35" fmla="*/ 398 h 1457"/>
                    <a:gd name="T36" fmla="*/ 472 w 1170"/>
                    <a:gd name="T37" fmla="*/ 402 h 1457"/>
                    <a:gd name="T38" fmla="*/ 532 w 1170"/>
                    <a:gd name="T39" fmla="*/ 408 h 1457"/>
                    <a:gd name="T40" fmla="*/ 571 w 1170"/>
                    <a:gd name="T41" fmla="*/ 405 h 1457"/>
                    <a:gd name="T42" fmla="*/ 578 w 1170"/>
                    <a:gd name="T43" fmla="*/ 417 h 1457"/>
                    <a:gd name="T44" fmla="*/ 585 w 1170"/>
                    <a:gd name="T45" fmla="*/ 440 h 1457"/>
                    <a:gd name="T46" fmla="*/ 585 w 1170"/>
                    <a:gd name="T47" fmla="*/ 457 h 1457"/>
                    <a:gd name="T48" fmla="*/ 544 w 1170"/>
                    <a:gd name="T49" fmla="*/ 472 h 1457"/>
                    <a:gd name="T50" fmla="*/ 537 w 1170"/>
                    <a:gd name="T51" fmla="*/ 458 h 1457"/>
                    <a:gd name="T52" fmla="*/ 526 w 1170"/>
                    <a:gd name="T53" fmla="*/ 472 h 1457"/>
                    <a:gd name="T54" fmla="*/ 466 w 1170"/>
                    <a:gd name="T55" fmla="*/ 477 h 1457"/>
                    <a:gd name="T56" fmla="*/ 352 w 1170"/>
                    <a:gd name="T57" fmla="*/ 485 h 1457"/>
                    <a:gd name="T58" fmla="*/ 206 w 1170"/>
                    <a:gd name="T59" fmla="*/ 462 h 1457"/>
                    <a:gd name="T60" fmla="*/ 173 w 1170"/>
                    <a:gd name="T61" fmla="*/ 453 h 1457"/>
                    <a:gd name="T62" fmla="*/ 128 w 1170"/>
                    <a:gd name="T63" fmla="*/ 388 h 1457"/>
                    <a:gd name="T64" fmla="*/ 65 w 1170"/>
                    <a:gd name="T65" fmla="*/ 276 h 1457"/>
                    <a:gd name="T66" fmla="*/ 20 w 1170"/>
                    <a:gd name="T67" fmla="*/ 151 h 1457"/>
                    <a:gd name="T68" fmla="*/ 0 w 1170"/>
                    <a:gd name="T69" fmla="*/ 103 h 1457"/>
                    <a:gd name="T70" fmla="*/ 6 w 1170"/>
                    <a:gd name="T71" fmla="*/ 51 h 1457"/>
                    <a:gd name="T72" fmla="*/ 27 w 1170"/>
                    <a:gd name="T73" fmla="*/ 15 h 1457"/>
                    <a:gd name="T74" fmla="*/ 56 w 1170"/>
                    <a:gd name="T75" fmla="*/ 0 h 1457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170" h="1457">
                      <a:moveTo>
                        <a:pt x="111" y="0"/>
                      </a:moveTo>
                      <a:lnTo>
                        <a:pt x="181" y="16"/>
                      </a:lnTo>
                      <a:lnTo>
                        <a:pt x="246" y="69"/>
                      </a:lnTo>
                      <a:lnTo>
                        <a:pt x="276" y="150"/>
                      </a:lnTo>
                      <a:lnTo>
                        <a:pt x="282" y="258"/>
                      </a:lnTo>
                      <a:lnTo>
                        <a:pt x="305" y="411"/>
                      </a:lnTo>
                      <a:lnTo>
                        <a:pt x="341" y="548"/>
                      </a:lnTo>
                      <a:lnTo>
                        <a:pt x="389" y="711"/>
                      </a:lnTo>
                      <a:lnTo>
                        <a:pt x="416" y="837"/>
                      </a:lnTo>
                      <a:lnTo>
                        <a:pt x="452" y="967"/>
                      </a:lnTo>
                      <a:lnTo>
                        <a:pt x="347" y="1020"/>
                      </a:lnTo>
                      <a:lnTo>
                        <a:pt x="464" y="996"/>
                      </a:lnTo>
                      <a:lnTo>
                        <a:pt x="491" y="1049"/>
                      </a:lnTo>
                      <a:lnTo>
                        <a:pt x="440" y="1109"/>
                      </a:lnTo>
                      <a:lnTo>
                        <a:pt x="512" y="1073"/>
                      </a:lnTo>
                      <a:lnTo>
                        <a:pt x="596" y="1113"/>
                      </a:lnTo>
                      <a:lnTo>
                        <a:pt x="707" y="1147"/>
                      </a:lnTo>
                      <a:lnTo>
                        <a:pt x="842" y="1195"/>
                      </a:lnTo>
                      <a:lnTo>
                        <a:pt x="944" y="1209"/>
                      </a:lnTo>
                      <a:lnTo>
                        <a:pt x="1064" y="1225"/>
                      </a:lnTo>
                      <a:lnTo>
                        <a:pt x="1142" y="1217"/>
                      </a:lnTo>
                      <a:lnTo>
                        <a:pt x="1156" y="1252"/>
                      </a:lnTo>
                      <a:lnTo>
                        <a:pt x="1170" y="1322"/>
                      </a:lnTo>
                      <a:lnTo>
                        <a:pt x="1169" y="1372"/>
                      </a:lnTo>
                      <a:lnTo>
                        <a:pt x="1088" y="1417"/>
                      </a:lnTo>
                      <a:lnTo>
                        <a:pt x="1073" y="1376"/>
                      </a:lnTo>
                      <a:lnTo>
                        <a:pt x="1052" y="1417"/>
                      </a:lnTo>
                      <a:lnTo>
                        <a:pt x="932" y="1433"/>
                      </a:lnTo>
                      <a:lnTo>
                        <a:pt x="704" y="1457"/>
                      </a:lnTo>
                      <a:lnTo>
                        <a:pt x="411" y="1387"/>
                      </a:lnTo>
                      <a:lnTo>
                        <a:pt x="345" y="1362"/>
                      </a:lnTo>
                      <a:lnTo>
                        <a:pt x="256" y="1167"/>
                      </a:lnTo>
                      <a:lnTo>
                        <a:pt x="129" y="828"/>
                      </a:lnTo>
                      <a:lnTo>
                        <a:pt x="39" y="453"/>
                      </a:lnTo>
                      <a:lnTo>
                        <a:pt x="0" y="309"/>
                      </a:lnTo>
                      <a:lnTo>
                        <a:pt x="12" y="154"/>
                      </a:lnTo>
                      <a:lnTo>
                        <a:pt x="54" y="45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19" name="Freeform 344"/>
                <p:cNvSpPr>
                  <a:spLocks/>
                </p:cNvSpPr>
                <p:nvPr/>
              </p:nvSpPr>
              <p:spPr bwMode="auto">
                <a:xfrm>
                  <a:off x="2394" y="2935"/>
                  <a:ext cx="222" cy="377"/>
                </a:xfrm>
                <a:custGeom>
                  <a:avLst/>
                  <a:gdLst>
                    <a:gd name="T0" fmla="*/ 30 w 446"/>
                    <a:gd name="T1" fmla="*/ 0 h 1130"/>
                    <a:gd name="T2" fmla="*/ 0 w 446"/>
                    <a:gd name="T3" fmla="*/ 20 h 1130"/>
                    <a:gd name="T4" fmla="*/ 15 w 446"/>
                    <a:gd name="T5" fmla="*/ 28 h 1130"/>
                    <a:gd name="T6" fmla="*/ 36 w 446"/>
                    <a:gd name="T7" fmla="*/ 53 h 1130"/>
                    <a:gd name="T8" fmla="*/ 66 w 446"/>
                    <a:gd name="T9" fmla="*/ 73 h 1130"/>
                    <a:gd name="T10" fmla="*/ 85 w 446"/>
                    <a:gd name="T11" fmla="*/ 138 h 1130"/>
                    <a:gd name="T12" fmla="*/ 103 w 446"/>
                    <a:gd name="T13" fmla="*/ 177 h 1130"/>
                    <a:gd name="T14" fmla="*/ 127 w 446"/>
                    <a:gd name="T15" fmla="*/ 208 h 1130"/>
                    <a:gd name="T16" fmla="*/ 148 w 446"/>
                    <a:gd name="T17" fmla="*/ 236 h 1130"/>
                    <a:gd name="T18" fmla="*/ 118 w 446"/>
                    <a:gd name="T19" fmla="*/ 214 h 1130"/>
                    <a:gd name="T20" fmla="*/ 97 w 446"/>
                    <a:gd name="T21" fmla="*/ 181 h 1130"/>
                    <a:gd name="T22" fmla="*/ 118 w 446"/>
                    <a:gd name="T23" fmla="*/ 233 h 1130"/>
                    <a:gd name="T24" fmla="*/ 136 w 446"/>
                    <a:gd name="T25" fmla="*/ 276 h 1130"/>
                    <a:gd name="T26" fmla="*/ 152 w 446"/>
                    <a:gd name="T27" fmla="*/ 321 h 1130"/>
                    <a:gd name="T28" fmla="*/ 163 w 446"/>
                    <a:gd name="T29" fmla="*/ 344 h 1130"/>
                    <a:gd name="T30" fmla="*/ 174 w 446"/>
                    <a:gd name="T31" fmla="*/ 357 h 1130"/>
                    <a:gd name="T32" fmla="*/ 188 w 446"/>
                    <a:gd name="T33" fmla="*/ 369 h 1130"/>
                    <a:gd name="T34" fmla="*/ 211 w 446"/>
                    <a:gd name="T35" fmla="*/ 377 h 1130"/>
                    <a:gd name="T36" fmla="*/ 212 w 446"/>
                    <a:gd name="T37" fmla="*/ 353 h 1130"/>
                    <a:gd name="T38" fmla="*/ 215 w 446"/>
                    <a:gd name="T39" fmla="*/ 327 h 1130"/>
                    <a:gd name="T40" fmla="*/ 222 w 446"/>
                    <a:gd name="T41" fmla="*/ 300 h 1130"/>
                    <a:gd name="T42" fmla="*/ 222 w 446"/>
                    <a:gd name="T43" fmla="*/ 274 h 1130"/>
                    <a:gd name="T44" fmla="*/ 212 w 446"/>
                    <a:gd name="T45" fmla="*/ 241 h 1130"/>
                    <a:gd name="T46" fmla="*/ 197 w 446"/>
                    <a:gd name="T47" fmla="*/ 217 h 1130"/>
                    <a:gd name="T48" fmla="*/ 179 w 446"/>
                    <a:gd name="T49" fmla="*/ 200 h 1130"/>
                    <a:gd name="T50" fmla="*/ 155 w 446"/>
                    <a:gd name="T51" fmla="*/ 181 h 1130"/>
                    <a:gd name="T52" fmla="*/ 127 w 446"/>
                    <a:gd name="T53" fmla="*/ 149 h 1130"/>
                    <a:gd name="T54" fmla="*/ 102 w 446"/>
                    <a:gd name="T55" fmla="*/ 111 h 1130"/>
                    <a:gd name="T56" fmla="*/ 124 w 446"/>
                    <a:gd name="T57" fmla="*/ 131 h 1130"/>
                    <a:gd name="T58" fmla="*/ 145 w 446"/>
                    <a:gd name="T59" fmla="*/ 160 h 1130"/>
                    <a:gd name="T60" fmla="*/ 171 w 446"/>
                    <a:gd name="T61" fmla="*/ 188 h 1130"/>
                    <a:gd name="T62" fmla="*/ 146 w 446"/>
                    <a:gd name="T63" fmla="*/ 147 h 1130"/>
                    <a:gd name="T64" fmla="*/ 119 w 446"/>
                    <a:gd name="T65" fmla="*/ 96 h 1130"/>
                    <a:gd name="T66" fmla="*/ 88 w 446"/>
                    <a:gd name="T67" fmla="*/ 39 h 1130"/>
                    <a:gd name="T68" fmla="*/ 72 w 446"/>
                    <a:gd name="T69" fmla="*/ 22 h 1130"/>
                    <a:gd name="T70" fmla="*/ 30 w 446"/>
                    <a:gd name="T71" fmla="*/ 0 h 1130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46" h="1130">
                      <a:moveTo>
                        <a:pt x="61" y="0"/>
                      </a:moveTo>
                      <a:lnTo>
                        <a:pt x="0" y="61"/>
                      </a:lnTo>
                      <a:lnTo>
                        <a:pt x="31" y="85"/>
                      </a:lnTo>
                      <a:lnTo>
                        <a:pt x="73" y="159"/>
                      </a:lnTo>
                      <a:lnTo>
                        <a:pt x="132" y="220"/>
                      </a:lnTo>
                      <a:lnTo>
                        <a:pt x="171" y="414"/>
                      </a:lnTo>
                      <a:lnTo>
                        <a:pt x="207" y="531"/>
                      </a:lnTo>
                      <a:lnTo>
                        <a:pt x="255" y="624"/>
                      </a:lnTo>
                      <a:lnTo>
                        <a:pt x="297" y="706"/>
                      </a:lnTo>
                      <a:lnTo>
                        <a:pt x="237" y="640"/>
                      </a:lnTo>
                      <a:lnTo>
                        <a:pt x="195" y="543"/>
                      </a:lnTo>
                      <a:lnTo>
                        <a:pt x="237" y="697"/>
                      </a:lnTo>
                      <a:lnTo>
                        <a:pt x="273" y="828"/>
                      </a:lnTo>
                      <a:lnTo>
                        <a:pt x="306" y="961"/>
                      </a:lnTo>
                      <a:lnTo>
                        <a:pt x="327" y="1030"/>
                      </a:lnTo>
                      <a:lnTo>
                        <a:pt x="350" y="1071"/>
                      </a:lnTo>
                      <a:lnTo>
                        <a:pt x="377" y="1107"/>
                      </a:lnTo>
                      <a:lnTo>
                        <a:pt x="423" y="1130"/>
                      </a:lnTo>
                      <a:lnTo>
                        <a:pt x="426" y="1057"/>
                      </a:lnTo>
                      <a:lnTo>
                        <a:pt x="431" y="981"/>
                      </a:lnTo>
                      <a:lnTo>
                        <a:pt x="446" y="900"/>
                      </a:lnTo>
                      <a:lnTo>
                        <a:pt x="446" y="820"/>
                      </a:lnTo>
                      <a:lnTo>
                        <a:pt x="425" y="722"/>
                      </a:lnTo>
                      <a:lnTo>
                        <a:pt x="395" y="649"/>
                      </a:lnTo>
                      <a:lnTo>
                        <a:pt x="359" y="600"/>
                      </a:lnTo>
                      <a:lnTo>
                        <a:pt x="312" y="543"/>
                      </a:lnTo>
                      <a:lnTo>
                        <a:pt x="255" y="446"/>
                      </a:lnTo>
                      <a:lnTo>
                        <a:pt x="204" y="332"/>
                      </a:lnTo>
                      <a:lnTo>
                        <a:pt x="249" y="393"/>
                      </a:lnTo>
                      <a:lnTo>
                        <a:pt x="291" y="479"/>
                      </a:lnTo>
                      <a:lnTo>
                        <a:pt x="344" y="563"/>
                      </a:lnTo>
                      <a:lnTo>
                        <a:pt x="294" y="442"/>
                      </a:lnTo>
                      <a:lnTo>
                        <a:pt x="240" y="288"/>
                      </a:lnTo>
                      <a:lnTo>
                        <a:pt x="177" y="118"/>
                      </a:lnTo>
                      <a:lnTo>
                        <a:pt x="144" y="65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0" name="Freeform 345"/>
                <p:cNvSpPr>
                  <a:spLocks/>
                </p:cNvSpPr>
                <p:nvPr/>
              </p:nvSpPr>
              <p:spPr bwMode="auto">
                <a:xfrm>
                  <a:off x="2226" y="2912"/>
                  <a:ext cx="879" cy="962"/>
                </a:xfrm>
                <a:custGeom>
                  <a:avLst/>
                  <a:gdLst>
                    <a:gd name="T0" fmla="*/ 135 w 1757"/>
                    <a:gd name="T1" fmla="*/ 51 h 2886"/>
                    <a:gd name="T2" fmla="*/ 98 w 1757"/>
                    <a:gd name="T3" fmla="*/ 137 h 2886"/>
                    <a:gd name="T4" fmla="*/ 81 w 1757"/>
                    <a:gd name="T5" fmla="*/ 253 h 2886"/>
                    <a:gd name="T6" fmla="*/ 96 w 1757"/>
                    <a:gd name="T7" fmla="*/ 214 h 2886"/>
                    <a:gd name="T8" fmla="*/ 130 w 1757"/>
                    <a:gd name="T9" fmla="*/ 276 h 2886"/>
                    <a:gd name="T10" fmla="*/ 133 w 1757"/>
                    <a:gd name="T11" fmla="*/ 399 h 2886"/>
                    <a:gd name="T12" fmla="*/ 142 w 1757"/>
                    <a:gd name="T13" fmla="*/ 356 h 2886"/>
                    <a:gd name="T14" fmla="*/ 216 w 1757"/>
                    <a:gd name="T15" fmla="*/ 448 h 2886"/>
                    <a:gd name="T16" fmla="*/ 325 w 1757"/>
                    <a:gd name="T17" fmla="*/ 517 h 2886"/>
                    <a:gd name="T18" fmla="*/ 327 w 1757"/>
                    <a:gd name="T19" fmla="*/ 554 h 2886"/>
                    <a:gd name="T20" fmla="*/ 352 w 1757"/>
                    <a:gd name="T21" fmla="*/ 547 h 2886"/>
                    <a:gd name="T22" fmla="*/ 370 w 1757"/>
                    <a:gd name="T23" fmla="*/ 600 h 2886"/>
                    <a:gd name="T24" fmla="*/ 375 w 1757"/>
                    <a:gd name="T25" fmla="*/ 634 h 2886"/>
                    <a:gd name="T26" fmla="*/ 291 w 1757"/>
                    <a:gd name="T27" fmla="*/ 692 h 2886"/>
                    <a:gd name="T28" fmla="*/ 409 w 1757"/>
                    <a:gd name="T29" fmla="*/ 666 h 2886"/>
                    <a:gd name="T30" fmla="*/ 339 w 1757"/>
                    <a:gd name="T31" fmla="*/ 717 h 2886"/>
                    <a:gd name="T32" fmla="*/ 448 w 1757"/>
                    <a:gd name="T33" fmla="*/ 678 h 2886"/>
                    <a:gd name="T34" fmla="*/ 444 w 1757"/>
                    <a:gd name="T35" fmla="*/ 712 h 2886"/>
                    <a:gd name="T36" fmla="*/ 486 w 1757"/>
                    <a:gd name="T37" fmla="*/ 696 h 2886"/>
                    <a:gd name="T38" fmla="*/ 724 w 1757"/>
                    <a:gd name="T39" fmla="*/ 770 h 2886"/>
                    <a:gd name="T40" fmla="*/ 846 w 1757"/>
                    <a:gd name="T41" fmla="*/ 877 h 2886"/>
                    <a:gd name="T42" fmla="*/ 534 w 1757"/>
                    <a:gd name="T43" fmla="*/ 957 h 2886"/>
                    <a:gd name="T44" fmla="*/ 593 w 1757"/>
                    <a:gd name="T45" fmla="*/ 939 h 2886"/>
                    <a:gd name="T46" fmla="*/ 550 w 1757"/>
                    <a:gd name="T47" fmla="*/ 930 h 2886"/>
                    <a:gd name="T48" fmla="*/ 462 w 1757"/>
                    <a:gd name="T49" fmla="*/ 939 h 2886"/>
                    <a:gd name="T50" fmla="*/ 636 w 1757"/>
                    <a:gd name="T51" fmla="*/ 863 h 2886"/>
                    <a:gd name="T52" fmla="*/ 126 w 1757"/>
                    <a:gd name="T53" fmla="*/ 928 h 2886"/>
                    <a:gd name="T54" fmla="*/ 20 w 1757"/>
                    <a:gd name="T55" fmla="*/ 879 h 2886"/>
                    <a:gd name="T56" fmla="*/ 17 w 1757"/>
                    <a:gd name="T57" fmla="*/ 775 h 2886"/>
                    <a:gd name="T58" fmla="*/ 64 w 1757"/>
                    <a:gd name="T59" fmla="*/ 637 h 2886"/>
                    <a:gd name="T60" fmla="*/ 179 w 1757"/>
                    <a:gd name="T61" fmla="*/ 704 h 2886"/>
                    <a:gd name="T62" fmla="*/ 109 w 1757"/>
                    <a:gd name="T63" fmla="*/ 600 h 2886"/>
                    <a:gd name="T64" fmla="*/ 177 w 1757"/>
                    <a:gd name="T65" fmla="*/ 577 h 2886"/>
                    <a:gd name="T66" fmla="*/ 142 w 1757"/>
                    <a:gd name="T67" fmla="*/ 521 h 2886"/>
                    <a:gd name="T68" fmla="*/ 105 w 1757"/>
                    <a:gd name="T69" fmla="*/ 544 h 2886"/>
                    <a:gd name="T70" fmla="*/ 30 w 1757"/>
                    <a:gd name="T71" fmla="*/ 390 h 2886"/>
                    <a:gd name="T72" fmla="*/ 27 w 1757"/>
                    <a:gd name="T73" fmla="*/ 238 h 2886"/>
                    <a:gd name="T74" fmla="*/ 11 w 1757"/>
                    <a:gd name="T75" fmla="*/ 329 h 2886"/>
                    <a:gd name="T76" fmla="*/ 2 w 1757"/>
                    <a:gd name="T77" fmla="*/ 219 h 2886"/>
                    <a:gd name="T78" fmla="*/ 57 w 1757"/>
                    <a:gd name="T79" fmla="*/ 114 h 2886"/>
                    <a:gd name="T80" fmla="*/ 0 w 1757"/>
                    <a:gd name="T81" fmla="*/ 207 h 2886"/>
                    <a:gd name="T82" fmla="*/ 35 w 1757"/>
                    <a:gd name="T83" fmla="*/ 92 h 2886"/>
                    <a:gd name="T84" fmla="*/ 114 w 1757"/>
                    <a:gd name="T85" fmla="*/ 0 h 288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757" h="2886">
                      <a:moveTo>
                        <a:pt x="375" y="61"/>
                      </a:moveTo>
                      <a:lnTo>
                        <a:pt x="323" y="126"/>
                      </a:lnTo>
                      <a:lnTo>
                        <a:pt x="270" y="154"/>
                      </a:lnTo>
                      <a:lnTo>
                        <a:pt x="209" y="256"/>
                      </a:lnTo>
                      <a:lnTo>
                        <a:pt x="198" y="321"/>
                      </a:lnTo>
                      <a:lnTo>
                        <a:pt x="195" y="411"/>
                      </a:lnTo>
                      <a:lnTo>
                        <a:pt x="194" y="492"/>
                      </a:lnTo>
                      <a:lnTo>
                        <a:pt x="179" y="621"/>
                      </a:lnTo>
                      <a:lnTo>
                        <a:pt x="161" y="758"/>
                      </a:lnTo>
                      <a:lnTo>
                        <a:pt x="152" y="905"/>
                      </a:lnTo>
                      <a:lnTo>
                        <a:pt x="179" y="750"/>
                      </a:lnTo>
                      <a:lnTo>
                        <a:pt x="191" y="642"/>
                      </a:lnTo>
                      <a:lnTo>
                        <a:pt x="203" y="570"/>
                      </a:lnTo>
                      <a:lnTo>
                        <a:pt x="227" y="695"/>
                      </a:lnTo>
                      <a:lnTo>
                        <a:pt x="260" y="828"/>
                      </a:lnTo>
                      <a:lnTo>
                        <a:pt x="275" y="909"/>
                      </a:lnTo>
                      <a:lnTo>
                        <a:pt x="269" y="1043"/>
                      </a:lnTo>
                      <a:lnTo>
                        <a:pt x="266" y="1198"/>
                      </a:lnTo>
                      <a:lnTo>
                        <a:pt x="272" y="1343"/>
                      </a:lnTo>
                      <a:lnTo>
                        <a:pt x="278" y="1182"/>
                      </a:lnTo>
                      <a:lnTo>
                        <a:pt x="284" y="1068"/>
                      </a:lnTo>
                      <a:lnTo>
                        <a:pt x="299" y="970"/>
                      </a:lnTo>
                      <a:lnTo>
                        <a:pt x="372" y="1206"/>
                      </a:lnTo>
                      <a:lnTo>
                        <a:pt x="432" y="1343"/>
                      </a:lnTo>
                      <a:lnTo>
                        <a:pt x="461" y="1400"/>
                      </a:lnTo>
                      <a:lnTo>
                        <a:pt x="503" y="1498"/>
                      </a:lnTo>
                      <a:lnTo>
                        <a:pt x="650" y="1551"/>
                      </a:lnTo>
                      <a:lnTo>
                        <a:pt x="719" y="1563"/>
                      </a:lnTo>
                      <a:lnTo>
                        <a:pt x="698" y="1612"/>
                      </a:lnTo>
                      <a:lnTo>
                        <a:pt x="653" y="1661"/>
                      </a:lnTo>
                      <a:lnTo>
                        <a:pt x="503" y="1775"/>
                      </a:lnTo>
                      <a:lnTo>
                        <a:pt x="629" y="1714"/>
                      </a:lnTo>
                      <a:lnTo>
                        <a:pt x="704" y="1640"/>
                      </a:lnTo>
                      <a:lnTo>
                        <a:pt x="773" y="1575"/>
                      </a:lnTo>
                      <a:lnTo>
                        <a:pt x="767" y="1722"/>
                      </a:lnTo>
                      <a:lnTo>
                        <a:pt x="740" y="1799"/>
                      </a:lnTo>
                      <a:lnTo>
                        <a:pt x="662" y="1852"/>
                      </a:lnTo>
                      <a:lnTo>
                        <a:pt x="746" y="1848"/>
                      </a:lnTo>
                      <a:lnTo>
                        <a:pt x="749" y="1901"/>
                      </a:lnTo>
                      <a:lnTo>
                        <a:pt x="740" y="1949"/>
                      </a:lnTo>
                      <a:lnTo>
                        <a:pt x="704" y="1989"/>
                      </a:lnTo>
                      <a:lnTo>
                        <a:pt x="581" y="2075"/>
                      </a:lnTo>
                      <a:lnTo>
                        <a:pt x="746" y="1997"/>
                      </a:lnTo>
                      <a:lnTo>
                        <a:pt x="785" y="1985"/>
                      </a:lnTo>
                      <a:lnTo>
                        <a:pt x="818" y="1997"/>
                      </a:lnTo>
                      <a:lnTo>
                        <a:pt x="815" y="2038"/>
                      </a:lnTo>
                      <a:lnTo>
                        <a:pt x="776" y="2083"/>
                      </a:lnTo>
                      <a:lnTo>
                        <a:pt x="677" y="2152"/>
                      </a:lnTo>
                      <a:lnTo>
                        <a:pt x="818" y="2083"/>
                      </a:lnTo>
                      <a:lnTo>
                        <a:pt x="857" y="2022"/>
                      </a:lnTo>
                      <a:lnTo>
                        <a:pt x="896" y="2034"/>
                      </a:lnTo>
                      <a:lnTo>
                        <a:pt x="929" y="2054"/>
                      </a:lnTo>
                      <a:lnTo>
                        <a:pt x="917" y="2099"/>
                      </a:lnTo>
                      <a:lnTo>
                        <a:pt x="887" y="2136"/>
                      </a:lnTo>
                      <a:lnTo>
                        <a:pt x="815" y="2196"/>
                      </a:lnTo>
                      <a:lnTo>
                        <a:pt x="917" y="2148"/>
                      </a:lnTo>
                      <a:lnTo>
                        <a:pt x="971" y="2087"/>
                      </a:lnTo>
                      <a:lnTo>
                        <a:pt x="1040" y="2115"/>
                      </a:lnTo>
                      <a:lnTo>
                        <a:pt x="1260" y="2216"/>
                      </a:lnTo>
                      <a:lnTo>
                        <a:pt x="1447" y="2310"/>
                      </a:lnTo>
                      <a:lnTo>
                        <a:pt x="1586" y="2387"/>
                      </a:lnTo>
                      <a:lnTo>
                        <a:pt x="1634" y="2489"/>
                      </a:lnTo>
                      <a:lnTo>
                        <a:pt x="1691" y="2630"/>
                      </a:lnTo>
                      <a:lnTo>
                        <a:pt x="1757" y="2886"/>
                      </a:lnTo>
                      <a:lnTo>
                        <a:pt x="1115" y="2886"/>
                      </a:lnTo>
                      <a:lnTo>
                        <a:pt x="1067" y="2870"/>
                      </a:lnTo>
                      <a:lnTo>
                        <a:pt x="1230" y="2825"/>
                      </a:lnTo>
                      <a:lnTo>
                        <a:pt x="1486" y="2691"/>
                      </a:lnTo>
                      <a:lnTo>
                        <a:pt x="1185" y="2817"/>
                      </a:lnTo>
                      <a:lnTo>
                        <a:pt x="1046" y="2854"/>
                      </a:lnTo>
                      <a:lnTo>
                        <a:pt x="947" y="2825"/>
                      </a:lnTo>
                      <a:lnTo>
                        <a:pt x="1100" y="2789"/>
                      </a:lnTo>
                      <a:lnTo>
                        <a:pt x="1417" y="2650"/>
                      </a:lnTo>
                      <a:lnTo>
                        <a:pt x="1073" y="2776"/>
                      </a:lnTo>
                      <a:lnTo>
                        <a:pt x="923" y="2817"/>
                      </a:lnTo>
                      <a:lnTo>
                        <a:pt x="899" y="2801"/>
                      </a:lnTo>
                      <a:lnTo>
                        <a:pt x="1037" y="2736"/>
                      </a:lnTo>
                      <a:lnTo>
                        <a:pt x="1272" y="2589"/>
                      </a:lnTo>
                      <a:lnTo>
                        <a:pt x="998" y="2740"/>
                      </a:lnTo>
                      <a:lnTo>
                        <a:pt x="857" y="2793"/>
                      </a:lnTo>
                      <a:lnTo>
                        <a:pt x="251" y="2785"/>
                      </a:lnTo>
                      <a:lnTo>
                        <a:pt x="176" y="2760"/>
                      </a:lnTo>
                      <a:lnTo>
                        <a:pt x="107" y="2728"/>
                      </a:lnTo>
                      <a:lnTo>
                        <a:pt x="39" y="2638"/>
                      </a:lnTo>
                      <a:lnTo>
                        <a:pt x="24" y="2542"/>
                      </a:lnTo>
                      <a:lnTo>
                        <a:pt x="18" y="2456"/>
                      </a:lnTo>
                      <a:lnTo>
                        <a:pt x="33" y="2326"/>
                      </a:lnTo>
                      <a:lnTo>
                        <a:pt x="78" y="2160"/>
                      </a:lnTo>
                      <a:lnTo>
                        <a:pt x="113" y="2030"/>
                      </a:lnTo>
                      <a:lnTo>
                        <a:pt x="128" y="1912"/>
                      </a:lnTo>
                      <a:lnTo>
                        <a:pt x="179" y="1897"/>
                      </a:lnTo>
                      <a:lnTo>
                        <a:pt x="224" y="1981"/>
                      </a:lnTo>
                      <a:lnTo>
                        <a:pt x="357" y="2111"/>
                      </a:lnTo>
                      <a:lnTo>
                        <a:pt x="239" y="1969"/>
                      </a:lnTo>
                      <a:lnTo>
                        <a:pt x="203" y="1889"/>
                      </a:lnTo>
                      <a:lnTo>
                        <a:pt x="218" y="1799"/>
                      </a:lnTo>
                      <a:lnTo>
                        <a:pt x="375" y="1742"/>
                      </a:lnTo>
                      <a:lnTo>
                        <a:pt x="485" y="1657"/>
                      </a:lnTo>
                      <a:lnTo>
                        <a:pt x="354" y="1730"/>
                      </a:lnTo>
                      <a:lnTo>
                        <a:pt x="221" y="1771"/>
                      </a:lnTo>
                      <a:lnTo>
                        <a:pt x="227" y="1649"/>
                      </a:lnTo>
                      <a:lnTo>
                        <a:pt x="284" y="1563"/>
                      </a:lnTo>
                      <a:lnTo>
                        <a:pt x="326" y="1429"/>
                      </a:lnTo>
                      <a:lnTo>
                        <a:pt x="272" y="1551"/>
                      </a:lnTo>
                      <a:lnTo>
                        <a:pt x="209" y="1632"/>
                      </a:lnTo>
                      <a:lnTo>
                        <a:pt x="146" y="1620"/>
                      </a:lnTo>
                      <a:lnTo>
                        <a:pt x="110" y="1396"/>
                      </a:lnTo>
                      <a:lnTo>
                        <a:pt x="60" y="1170"/>
                      </a:lnTo>
                      <a:lnTo>
                        <a:pt x="36" y="1019"/>
                      </a:lnTo>
                      <a:lnTo>
                        <a:pt x="39" y="880"/>
                      </a:lnTo>
                      <a:lnTo>
                        <a:pt x="54" y="715"/>
                      </a:lnTo>
                      <a:lnTo>
                        <a:pt x="36" y="803"/>
                      </a:lnTo>
                      <a:lnTo>
                        <a:pt x="24" y="905"/>
                      </a:lnTo>
                      <a:lnTo>
                        <a:pt x="21" y="986"/>
                      </a:lnTo>
                      <a:lnTo>
                        <a:pt x="6" y="844"/>
                      </a:lnTo>
                      <a:lnTo>
                        <a:pt x="3" y="734"/>
                      </a:lnTo>
                      <a:lnTo>
                        <a:pt x="3" y="658"/>
                      </a:lnTo>
                      <a:lnTo>
                        <a:pt x="24" y="545"/>
                      </a:lnTo>
                      <a:lnTo>
                        <a:pt x="60" y="439"/>
                      </a:lnTo>
                      <a:lnTo>
                        <a:pt x="113" y="342"/>
                      </a:lnTo>
                      <a:lnTo>
                        <a:pt x="57" y="423"/>
                      </a:lnTo>
                      <a:lnTo>
                        <a:pt x="30" y="492"/>
                      </a:lnTo>
                      <a:lnTo>
                        <a:pt x="0" y="621"/>
                      </a:lnTo>
                      <a:lnTo>
                        <a:pt x="6" y="529"/>
                      </a:lnTo>
                      <a:lnTo>
                        <a:pt x="24" y="411"/>
                      </a:lnTo>
                      <a:lnTo>
                        <a:pt x="69" y="277"/>
                      </a:lnTo>
                      <a:lnTo>
                        <a:pt x="107" y="142"/>
                      </a:lnTo>
                      <a:lnTo>
                        <a:pt x="158" y="77"/>
                      </a:lnTo>
                      <a:lnTo>
                        <a:pt x="227" y="0"/>
                      </a:lnTo>
                      <a:lnTo>
                        <a:pt x="302" y="12"/>
                      </a:lnTo>
                      <a:lnTo>
                        <a:pt x="375" y="61"/>
                      </a:lnTo>
                      <a:close/>
                    </a:path>
                  </a:pathLst>
                </a:custGeom>
                <a:solidFill>
                  <a:srgbClr val="006666"/>
                </a:solidFill>
                <a:ln w="9525">
                  <a:solidFill>
                    <a:srgbClr val="333333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1" name="Freeform 346"/>
                <p:cNvSpPr>
                  <a:spLocks/>
                </p:cNvSpPr>
                <p:nvPr/>
              </p:nvSpPr>
              <p:spPr bwMode="auto">
                <a:xfrm>
                  <a:off x="2284" y="3458"/>
                  <a:ext cx="43" cy="83"/>
                </a:xfrm>
                <a:custGeom>
                  <a:avLst/>
                  <a:gdLst>
                    <a:gd name="T0" fmla="*/ 9 w 85"/>
                    <a:gd name="T1" fmla="*/ 0 h 249"/>
                    <a:gd name="T2" fmla="*/ 41 w 85"/>
                    <a:gd name="T3" fmla="*/ 4 h 249"/>
                    <a:gd name="T4" fmla="*/ 43 w 85"/>
                    <a:gd name="T5" fmla="*/ 37 h 249"/>
                    <a:gd name="T6" fmla="*/ 38 w 85"/>
                    <a:gd name="T7" fmla="*/ 72 h 249"/>
                    <a:gd name="T8" fmla="*/ 8 w 85"/>
                    <a:gd name="T9" fmla="*/ 83 h 249"/>
                    <a:gd name="T10" fmla="*/ 0 w 85"/>
                    <a:gd name="T11" fmla="*/ 70 h 249"/>
                    <a:gd name="T12" fmla="*/ 0 w 85"/>
                    <a:gd name="T13" fmla="*/ 20 h 249"/>
                    <a:gd name="T14" fmla="*/ 9 w 85"/>
                    <a:gd name="T15" fmla="*/ 0 h 24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5" h="249">
                      <a:moveTo>
                        <a:pt x="18" y="0"/>
                      </a:moveTo>
                      <a:lnTo>
                        <a:pt x="82" y="12"/>
                      </a:lnTo>
                      <a:lnTo>
                        <a:pt x="85" y="112"/>
                      </a:lnTo>
                      <a:lnTo>
                        <a:pt x="76" y="217"/>
                      </a:lnTo>
                      <a:lnTo>
                        <a:pt x="15" y="249"/>
                      </a:lnTo>
                      <a:lnTo>
                        <a:pt x="0" y="209"/>
                      </a:lnTo>
                      <a:lnTo>
                        <a:pt x="0" y="61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0000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2" name="Freeform 347"/>
                <p:cNvSpPr>
                  <a:spLocks/>
                </p:cNvSpPr>
                <p:nvPr/>
              </p:nvSpPr>
              <p:spPr bwMode="auto">
                <a:xfrm>
                  <a:off x="2346" y="3727"/>
                  <a:ext cx="413" cy="47"/>
                </a:xfrm>
                <a:custGeom>
                  <a:avLst/>
                  <a:gdLst>
                    <a:gd name="T0" fmla="*/ 413 w 827"/>
                    <a:gd name="T1" fmla="*/ 0 h 142"/>
                    <a:gd name="T2" fmla="*/ 301 w 827"/>
                    <a:gd name="T3" fmla="*/ 22 h 142"/>
                    <a:gd name="T4" fmla="*/ 216 w 827"/>
                    <a:gd name="T5" fmla="*/ 33 h 142"/>
                    <a:gd name="T6" fmla="*/ 129 w 827"/>
                    <a:gd name="T7" fmla="*/ 39 h 142"/>
                    <a:gd name="T8" fmla="*/ 63 w 827"/>
                    <a:gd name="T9" fmla="*/ 42 h 142"/>
                    <a:gd name="T10" fmla="*/ 0 w 827"/>
                    <a:gd name="T11" fmla="*/ 39 h 142"/>
                    <a:gd name="T12" fmla="*/ 60 w 827"/>
                    <a:gd name="T13" fmla="*/ 47 h 142"/>
                    <a:gd name="T14" fmla="*/ 160 w 827"/>
                    <a:gd name="T15" fmla="*/ 47 h 142"/>
                    <a:gd name="T16" fmla="*/ 268 w 827"/>
                    <a:gd name="T17" fmla="*/ 34 h 142"/>
                    <a:gd name="T18" fmla="*/ 323 w 827"/>
                    <a:gd name="T19" fmla="*/ 25 h 142"/>
                    <a:gd name="T20" fmla="*/ 413 w 827"/>
                    <a:gd name="T21" fmla="*/ 0 h 14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827" h="142">
                      <a:moveTo>
                        <a:pt x="827" y="0"/>
                      </a:moveTo>
                      <a:lnTo>
                        <a:pt x="603" y="67"/>
                      </a:lnTo>
                      <a:lnTo>
                        <a:pt x="432" y="100"/>
                      </a:lnTo>
                      <a:lnTo>
                        <a:pt x="258" y="119"/>
                      </a:lnTo>
                      <a:lnTo>
                        <a:pt x="127" y="127"/>
                      </a:lnTo>
                      <a:lnTo>
                        <a:pt x="0" y="119"/>
                      </a:lnTo>
                      <a:lnTo>
                        <a:pt x="121" y="142"/>
                      </a:lnTo>
                      <a:lnTo>
                        <a:pt x="321" y="142"/>
                      </a:lnTo>
                      <a:lnTo>
                        <a:pt x="537" y="104"/>
                      </a:lnTo>
                      <a:lnTo>
                        <a:pt x="647" y="76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rgbClr val="000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123" name="Freeform 348"/>
                <p:cNvSpPr>
                  <a:spLocks/>
                </p:cNvSpPr>
                <p:nvPr/>
              </p:nvSpPr>
              <p:spPr bwMode="auto">
                <a:xfrm>
                  <a:off x="2262" y="2544"/>
                  <a:ext cx="371" cy="466"/>
                </a:xfrm>
                <a:custGeom>
                  <a:avLst/>
                  <a:gdLst>
                    <a:gd name="T0" fmla="*/ 204 w 742"/>
                    <a:gd name="T1" fmla="*/ 182 h 1398"/>
                    <a:gd name="T2" fmla="*/ 192 w 742"/>
                    <a:gd name="T3" fmla="*/ 160 h 1398"/>
                    <a:gd name="T4" fmla="*/ 176 w 742"/>
                    <a:gd name="T5" fmla="*/ 158 h 1398"/>
                    <a:gd name="T6" fmla="*/ 162 w 742"/>
                    <a:gd name="T7" fmla="*/ 162 h 1398"/>
                    <a:gd name="T8" fmla="*/ 155 w 742"/>
                    <a:gd name="T9" fmla="*/ 176 h 1398"/>
                    <a:gd name="T10" fmla="*/ 153 w 742"/>
                    <a:gd name="T11" fmla="*/ 188 h 1398"/>
                    <a:gd name="T12" fmla="*/ 157 w 742"/>
                    <a:gd name="T13" fmla="*/ 217 h 1398"/>
                    <a:gd name="T14" fmla="*/ 166 w 742"/>
                    <a:gd name="T15" fmla="*/ 231 h 1398"/>
                    <a:gd name="T16" fmla="*/ 170 w 742"/>
                    <a:gd name="T17" fmla="*/ 248 h 1398"/>
                    <a:gd name="T18" fmla="*/ 175 w 742"/>
                    <a:gd name="T19" fmla="*/ 270 h 1398"/>
                    <a:gd name="T20" fmla="*/ 186 w 742"/>
                    <a:gd name="T21" fmla="*/ 296 h 1398"/>
                    <a:gd name="T22" fmla="*/ 207 w 742"/>
                    <a:gd name="T23" fmla="*/ 330 h 1398"/>
                    <a:gd name="T24" fmla="*/ 224 w 742"/>
                    <a:gd name="T25" fmla="*/ 362 h 1398"/>
                    <a:gd name="T26" fmla="*/ 242 w 742"/>
                    <a:gd name="T27" fmla="*/ 405 h 1398"/>
                    <a:gd name="T28" fmla="*/ 252 w 742"/>
                    <a:gd name="T29" fmla="*/ 438 h 1398"/>
                    <a:gd name="T30" fmla="*/ 255 w 742"/>
                    <a:gd name="T31" fmla="*/ 466 h 1398"/>
                    <a:gd name="T32" fmla="*/ 209 w 742"/>
                    <a:gd name="T33" fmla="*/ 423 h 1398"/>
                    <a:gd name="T34" fmla="*/ 164 w 742"/>
                    <a:gd name="T35" fmla="*/ 397 h 1398"/>
                    <a:gd name="T36" fmla="*/ 138 w 742"/>
                    <a:gd name="T37" fmla="*/ 383 h 1398"/>
                    <a:gd name="T38" fmla="*/ 106 w 742"/>
                    <a:gd name="T39" fmla="*/ 374 h 1398"/>
                    <a:gd name="T40" fmla="*/ 72 w 742"/>
                    <a:gd name="T41" fmla="*/ 375 h 1398"/>
                    <a:gd name="T42" fmla="*/ 36 w 742"/>
                    <a:gd name="T43" fmla="*/ 394 h 1398"/>
                    <a:gd name="T44" fmla="*/ 3 w 742"/>
                    <a:gd name="T45" fmla="*/ 429 h 1398"/>
                    <a:gd name="T46" fmla="*/ 0 w 742"/>
                    <a:gd name="T47" fmla="*/ 400 h 1398"/>
                    <a:gd name="T48" fmla="*/ 18 w 742"/>
                    <a:gd name="T49" fmla="*/ 366 h 1398"/>
                    <a:gd name="T50" fmla="*/ 42 w 742"/>
                    <a:gd name="T51" fmla="*/ 324 h 1398"/>
                    <a:gd name="T52" fmla="*/ 53 w 742"/>
                    <a:gd name="T53" fmla="*/ 296 h 1398"/>
                    <a:gd name="T54" fmla="*/ 54 w 742"/>
                    <a:gd name="T55" fmla="*/ 266 h 1398"/>
                    <a:gd name="T56" fmla="*/ 48 w 742"/>
                    <a:gd name="T57" fmla="*/ 243 h 1398"/>
                    <a:gd name="T58" fmla="*/ 34 w 742"/>
                    <a:gd name="T59" fmla="*/ 225 h 1398"/>
                    <a:gd name="T60" fmla="*/ 24 w 742"/>
                    <a:gd name="T61" fmla="*/ 197 h 1398"/>
                    <a:gd name="T62" fmla="*/ 21 w 742"/>
                    <a:gd name="T63" fmla="*/ 177 h 1398"/>
                    <a:gd name="T64" fmla="*/ 13 w 742"/>
                    <a:gd name="T65" fmla="*/ 152 h 1398"/>
                    <a:gd name="T66" fmla="*/ 12 w 742"/>
                    <a:gd name="T67" fmla="*/ 122 h 1398"/>
                    <a:gd name="T68" fmla="*/ 18 w 742"/>
                    <a:gd name="T69" fmla="*/ 100 h 1398"/>
                    <a:gd name="T70" fmla="*/ 29 w 742"/>
                    <a:gd name="T71" fmla="*/ 80 h 1398"/>
                    <a:gd name="T72" fmla="*/ 40 w 742"/>
                    <a:gd name="T73" fmla="*/ 54 h 1398"/>
                    <a:gd name="T74" fmla="*/ 62 w 742"/>
                    <a:gd name="T75" fmla="*/ 31 h 1398"/>
                    <a:gd name="T76" fmla="*/ 85 w 742"/>
                    <a:gd name="T77" fmla="*/ 17 h 1398"/>
                    <a:gd name="T78" fmla="*/ 120 w 742"/>
                    <a:gd name="T79" fmla="*/ 8 h 1398"/>
                    <a:gd name="T80" fmla="*/ 157 w 742"/>
                    <a:gd name="T81" fmla="*/ 1 h 1398"/>
                    <a:gd name="T82" fmla="*/ 219 w 742"/>
                    <a:gd name="T83" fmla="*/ 0 h 1398"/>
                    <a:gd name="T84" fmla="*/ 252 w 742"/>
                    <a:gd name="T85" fmla="*/ 4 h 1398"/>
                    <a:gd name="T86" fmla="*/ 285 w 742"/>
                    <a:gd name="T87" fmla="*/ 12 h 1398"/>
                    <a:gd name="T88" fmla="*/ 316 w 742"/>
                    <a:gd name="T89" fmla="*/ 23 h 1398"/>
                    <a:gd name="T90" fmla="*/ 336 w 742"/>
                    <a:gd name="T91" fmla="*/ 38 h 1398"/>
                    <a:gd name="T92" fmla="*/ 359 w 742"/>
                    <a:gd name="T93" fmla="*/ 58 h 1398"/>
                    <a:gd name="T94" fmla="*/ 370 w 742"/>
                    <a:gd name="T95" fmla="*/ 88 h 1398"/>
                    <a:gd name="T96" fmla="*/ 371 w 742"/>
                    <a:gd name="T97" fmla="*/ 113 h 1398"/>
                    <a:gd name="T98" fmla="*/ 362 w 742"/>
                    <a:gd name="T99" fmla="*/ 134 h 1398"/>
                    <a:gd name="T100" fmla="*/ 338 w 742"/>
                    <a:gd name="T101" fmla="*/ 113 h 1398"/>
                    <a:gd name="T102" fmla="*/ 307 w 742"/>
                    <a:gd name="T103" fmla="*/ 101 h 1398"/>
                    <a:gd name="T104" fmla="*/ 265 w 742"/>
                    <a:gd name="T105" fmla="*/ 96 h 1398"/>
                    <a:gd name="T106" fmla="*/ 276 w 742"/>
                    <a:gd name="T107" fmla="*/ 134 h 1398"/>
                    <a:gd name="T108" fmla="*/ 229 w 742"/>
                    <a:gd name="T109" fmla="*/ 121 h 1398"/>
                    <a:gd name="T110" fmla="*/ 243 w 742"/>
                    <a:gd name="T111" fmla="*/ 151 h 1398"/>
                    <a:gd name="T112" fmla="*/ 210 w 742"/>
                    <a:gd name="T113" fmla="*/ 149 h 1398"/>
                    <a:gd name="T114" fmla="*/ 204 w 742"/>
                    <a:gd name="T115" fmla="*/ 182 h 139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742" h="1398">
                      <a:moveTo>
                        <a:pt x="407" y="546"/>
                      </a:moveTo>
                      <a:lnTo>
                        <a:pt x="383" y="481"/>
                      </a:lnTo>
                      <a:lnTo>
                        <a:pt x="352" y="474"/>
                      </a:lnTo>
                      <a:lnTo>
                        <a:pt x="324" y="486"/>
                      </a:lnTo>
                      <a:lnTo>
                        <a:pt x="310" y="527"/>
                      </a:lnTo>
                      <a:lnTo>
                        <a:pt x="306" y="564"/>
                      </a:lnTo>
                      <a:lnTo>
                        <a:pt x="314" y="652"/>
                      </a:lnTo>
                      <a:lnTo>
                        <a:pt x="331" y="694"/>
                      </a:lnTo>
                      <a:lnTo>
                        <a:pt x="339" y="745"/>
                      </a:lnTo>
                      <a:lnTo>
                        <a:pt x="349" y="811"/>
                      </a:lnTo>
                      <a:lnTo>
                        <a:pt x="372" y="889"/>
                      </a:lnTo>
                      <a:lnTo>
                        <a:pt x="413" y="990"/>
                      </a:lnTo>
                      <a:lnTo>
                        <a:pt x="447" y="1085"/>
                      </a:lnTo>
                      <a:lnTo>
                        <a:pt x="483" y="1215"/>
                      </a:lnTo>
                      <a:lnTo>
                        <a:pt x="504" y="1313"/>
                      </a:lnTo>
                      <a:lnTo>
                        <a:pt x="510" y="1398"/>
                      </a:lnTo>
                      <a:lnTo>
                        <a:pt x="417" y="1268"/>
                      </a:lnTo>
                      <a:lnTo>
                        <a:pt x="327" y="1191"/>
                      </a:lnTo>
                      <a:lnTo>
                        <a:pt x="275" y="1150"/>
                      </a:lnTo>
                      <a:lnTo>
                        <a:pt x="212" y="1121"/>
                      </a:lnTo>
                      <a:lnTo>
                        <a:pt x="143" y="1125"/>
                      </a:lnTo>
                      <a:lnTo>
                        <a:pt x="71" y="1182"/>
                      </a:lnTo>
                      <a:lnTo>
                        <a:pt x="6" y="1288"/>
                      </a:lnTo>
                      <a:lnTo>
                        <a:pt x="0" y="1199"/>
                      </a:lnTo>
                      <a:lnTo>
                        <a:pt x="36" y="1097"/>
                      </a:lnTo>
                      <a:lnTo>
                        <a:pt x="84" y="973"/>
                      </a:lnTo>
                      <a:lnTo>
                        <a:pt x="105" y="888"/>
                      </a:lnTo>
                      <a:lnTo>
                        <a:pt x="108" y="798"/>
                      </a:lnTo>
                      <a:lnTo>
                        <a:pt x="96" y="729"/>
                      </a:lnTo>
                      <a:lnTo>
                        <a:pt x="68" y="676"/>
                      </a:lnTo>
                      <a:lnTo>
                        <a:pt x="47" y="591"/>
                      </a:lnTo>
                      <a:lnTo>
                        <a:pt x="41" y="530"/>
                      </a:lnTo>
                      <a:lnTo>
                        <a:pt x="26" y="456"/>
                      </a:lnTo>
                      <a:lnTo>
                        <a:pt x="23" y="367"/>
                      </a:lnTo>
                      <a:lnTo>
                        <a:pt x="35" y="300"/>
                      </a:lnTo>
                      <a:lnTo>
                        <a:pt x="57" y="241"/>
                      </a:lnTo>
                      <a:lnTo>
                        <a:pt x="80" y="162"/>
                      </a:lnTo>
                      <a:lnTo>
                        <a:pt x="123" y="94"/>
                      </a:lnTo>
                      <a:lnTo>
                        <a:pt x="170" y="52"/>
                      </a:lnTo>
                      <a:lnTo>
                        <a:pt x="239" y="25"/>
                      </a:lnTo>
                      <a:lnTo>
                        <a:pt x="314" y="3"/>
                      </a:lnTo>
                      <a:lnTo>
                        <a:pt x="438" y="0"/>
                      </a:lnTo>
                      <a:lnTo>
                        <a:pt x="503" y="11"/>
                      </a:lnTo>
                      <a:lnTo>
                        <a:pt x="569" y="37"/>
                      </a:lnTo>
                      <a:lnTo>
                        <a:pt x="631" y="68"/>
                      </a:lnTo>
                      <a:lnTo>
                        <a:pt x="671" y="114"/>
                      </a:lnTo>
                      <a:lnTo>
                        <a:pt x="718" y="174"/>
                      </a:lnTo>
                      <a:lnTo>
                        <a:pt x="739" y="264"/>
                      </a:lnTo>
                      <a:lnTo>
                        <a:pt x="742" y="340"/>
                      </a:lnTo>
                      <a:lnTo>
                        <a:pt x="724" y="403"/>
                      </a:lnTo>
                      <a:lnTo>
                        <a:pt x="676" y="340"/>
                      </a:lnTo>
                      <a:lnTo>
                        <a:pt x="613" y="304"/>
                      </a:lnTo>
                      <a:lnTo>
                        <a:pt x="530" y="288"/>
                      </a:lnTo>
                      <a:lnTo>
                        <a:pt x="551" y="403"/>
                      </a:lnTo>
                      <a:lnTo>
                        <a:pt x="458" y="363"/>
                      </a:lnTo>
                      <a:lnTo>
                        <a:pt x="485" y="452"/>
                      </a:lnTo>
                      <a:lnTo>
                        <a:pt x="419" y="448"/>
                      </a:lnTo>
                      <a:lnTo>
                        <a:pt x="407" y="5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124" name="Group 349"/>
                <p:cNvGrpSpPr>
                  <a:grpSpLocks/>
                </p:cNvGrpSpPr>
                <p:nvPr/>
              </p:nvGrpSpPr>
              <p:grpSpPr bwMode="auto">
                <a:xfrm>
                  <a:off x="2118" y="3270"/>
                  <a:ext cx="284" cy="487"/>
                  <a:chOff x="2118" y="3270"/>
                  <a:chExt cx="284" cy="487"/>
                </a:xfrm>
              </p:grpSpPr>
              <p:sp>
                <p:nvSpPr>
                  <p:cNvPr id="4125" name="Freeform 350"/>
                  <p:cNvSpPr>
                    <a:spLocks/>
                  </p:cNvSpPr>
                  <p:nvPr/>
                </p:nvSpPr>
                <p:spPr bwMode="auto">
                  <a:xfrm>
                    <a:off x="2118" y="3270"/>
                    <a:ext cx="284" cy="487"/>
                  </a:xfrm>
                  <a:custGeom>
                    <a:avLst/>
                    <a:gdLst>
                      <a:gd name="T0" fmla="*/ 157 w 570"/>
                      <a:gd name="T1" fmla="*/ 71 h 1463"/>
                      <a:gd name="T2" fmla="*/ 106 w 570"/>
                      <a:gd name="T3" fmla="*/ 66 h 1463"/>
                      <a:gd name="T4" fmla="*/ 74 w 570"/>
                      <a:gd name="T5" fmla="*/ 55 h 1463"/>
                      <a:gd name="T6" fmla="*/ 64 w 570"/>
                      <a:gd name="T7" fmla="*/ 37 h 1463"/>
                      <a:gd name="T8" fmla="*/ 64 w 570"/>
                      <a:gd name="T9" fmla="*/ 21 h 1463"/>
                      <a:gd name="T10" fmla="*/ 56 w 570"/>
                      <a:gd name="T11" fmla="*/ 8 h 1463"/>
                      <a:gd name="T12" fmla="*/ 27 w 570"/>
                      <a:gd name="T13" fmla="*/ 0 h 1463"/>
                      <a:gd name="T14" fmla="*/ 0 w 570"/>
                      <a:gd name="T15" fmla="*/ 2 h 1463"/>
                      <a:gd name="T16" fmla="*/ 33 w 570"/>
                      <a:gd name="T17" fmla="*/ 379 h 1463"/>
                      <a:gd name="T18" fmla="*/ 56 w 570"/>
                      <a:gd name="T19" fmla="*/ 413 h 1463"/>
                      <a:gd name="T20" fmla="*/ 85 w 570"/>
                      <a:gd name="T21" fmla="*/ 448 h 1463"/>
                      <a:gd name="T22" fmla="*/ 127 w 570"/>
                      <a:gd name="T23" fmla="*/ 474 h 1463"/>
                      <a:gd name="T24" fmla="*/ 174 w 570"/>
                      <a:gd name="T25" fmla="*/ 482 h 1463"/>
                      <a:gd name="T26" fmla="*/ 238 w 570"/>
                      <a:gd name="T27" fmla="*/ 487 h 1463"/>
                      <a:gd name="T28" fmla="*/ 276 w 570"/>
                      <a:gd name="T29" fmla="*/ 479 h 1463"/>
                      <a:gd name="T30" fmla="*/ 284 w 570"/>
                      <a:gd name="T31" fmla="*/ 453 h 1463"/>
                      <a:gd name="T32" fmla="*/ 280 w 570"/>
                      <a:gd name="T33" fmla="*/ 419 h 1463"/>
                      <a:gd name="T34" fmla="*/ 253 w 570"/>
                      <a:gd name="T35" fmla="*/ 313 h 1463"/>
                      <a:gd name="T36" fmla="*/ 230 w 570"/>
                      <a:gd name="T37" fmla="*/ 208 h 1463"/>
                      <a:gd name="T38" fmla="*/ 220 w 570"/>
                      <a:gd name="T39" fmla="*/ 129 h 1463"/>
                      <a:gd name="T40" fmla="*/ 220 w 570"/>
                      <a:gd name="T41" fmla="*/ 108 h 1463"/>
                      <a:gd name="T42" fmla="*/ 205 w 570"/>
                      <a:gd name="T43" fmla="*/ 79 h 1463"/>
                      <a:gd name="T44" fmla="*/ 188 w 570"/>
                      <a:gd name="T45" fmla="*/ 71 h 1463"/>
                      <a:gd name="T46" fmla="*/ 157 w 570"/>
                      <a:gd name="T47" fmla="*/ 71 h 146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570" h="1463">
                        <a:moveTo>
                          <a:pt x="316" y="212"/>
                        </a:moveTo>
                        <a:lnTo>
                          <a:pt x="213" y="197"/>
                        </a:lnTo>
                        <a:lnTo>
                          <a:pt x="149" y="165"/>
                        </a:lnTo>
                        <a:lnTo>
                          <a:pt x="128" y="110"/>
                        </a:lnTo>
                        <a:lnTo>
                          <a:pt x="128" y="62"/>
                        </a:lnTo>
                        <a:lnTo>
                          <a:pt x="112" y="23"/>
                        </a:lnTo>
                        <a:lnTo>
                          <a:pt x="54" y="0"/>
                        </a:lnTo>
                        <a:lnTo>
                          <a:pt x="0" y="7"/>
                        </a:lnTo>
                        <a:lnTo>
                          <a:pt x="66" y="1138"/>
                        </a:lnTo>
                        <a:lnTo>
                          <a:pt x="112" y="1242"/>
                        </a:lnTo>
                        <a:lnTo>
                          <a:pt x="170" y="1345"/>
                        </a:lnTo>
                        <a:lnTo>
                          <a:pt x="254" y="1423"/>
                        </a:lnTo>
                        <a:lnTo>
                          <a:pt x="349" y="1448"/>
                        </a:lnTo>
                        <a:lnTo>
                          <a:pt x="478" y="1463"/>
                        </a:lnTo>
                        <a:lnTo>
                          <a:pt x="553" y="1440"/>
                        </a:lnTo>
                        <a:lnTo>
                          <a:pt x="570" y="1361"/>
                        </a:lnTo>
                        <a:lnTo>
                          <a:pt x="561" y="1258"/>
                        </a:lnTo>
                        <a:lnTo>
                          <a:pt x="507" y="940"/>
                        </a:lnTo>
                        <a:lnTo>
                          <a:pt x="461" y="624"/>
                        </a:lnTo>
                        <a:lnTo>
                          <a:pt x="441" y="387"/>
                        </a:lnTo>
                        <a:lnTo>
                          <a:pt x="441" y="323"/>
                        </a:lnTo>
                        <a:lnTo>
                          <a:pt x="411" y="236"/>
                        </a:lnTo>
                        <a:lnTo>
                          <a:pt x="378" y="212"/>
                        </a:lnTo>
                        <a:lnTo>
                          <a:pt x="316" y="212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404040"/>
                      </a:gs>
                      <a:gs pos="100000">
                        <a:srgbClr val="1E1E1E"/>
                      </a:gs>
                    </a:gsLst>
                    <a:lin ang="5400000" scaled="1"/>
                  </a:gradFill>
                  <a:ln w="635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26" name="Freeform 351"/>
                  <p:cNvSpPr>
                    <a:spLocks/>
                  </p:cNvSpPr>
                  <p:nvPr/>
                </p:nvSpPr>
                <p:spPr bwMode="auto">
                  <a:xfrm>
                    <a:off x="2124" y="3293"/>
                    <a:ext cx="244" cy="448"/>
                  </a:xfrm>
                  <a:custGeom>
                    <a:avLst/>
                    <a:gdLst>
                      <a:gd name="T0" fmla="*/ 159 w 489"/>
                      <a:gd name="T1" fmla="*/ 90 h 1343"/>
                      <a:gd name="T2" fmla="*/ 114 w 489"/>
                      <a:gd name="T3" fmla="*/ 87 h 1343"/>
                      <a:gd name="T4" fmla="*/ 66 w 489"/>
                      <a:gd name="T5" fmla="*/ 77 h 1343"/>
                      <a:gd name="T6" fmla="*/ 37 w 489"/>
                      <a:gd name="T7" fmla="*/ 58 h 1343"/>
                      <a:gd name="T8" fmla="*/ 21 w 489"/>
                      <a:gd name="T9" fmla="*/ 42 h 1343"/>
                      <a:gd name="T10" fmla="*/ 0 w 489"/>
                      <a:gd name="T11" fmla="*/ 0 h 1343"/>
                      <a:gd name="T12" fmla="*/ 31 w 489"/>
                      <a:gd name="T13" fmla="*/ 345 h 1343"/>
                      <a:gd name="T14" fmla="*/ 52 w 489"/>
                      <a:gd name="T15" fmla="*/ 377 h 1343"/>
                      <a:gd name="T16" fmla="*/ 74 w 489"/>
                      <a:gd name="T17" fmla="*/ 406 h 1343"/>
                      <a:gd name="T18" fmla="*/ 104 w 489"/>
                      <a:gd name="T19" fmla="*/ 427 h 1343"/>
                      <a:gd name="T20" fmla="*/ 129 w 489"/>
                      <a:gd name="T21" fmla="*/ 437 h 1343"/>
                      <a:gd name="T22" fmla="*/ 159 w 489"/>
                      <a:gd name="T23" fmla="*/ 443 h 1343"/>
                      <a:gd name="T24" fmla="*/ 188 w 489"/>
                      <a:gd name="T25" fmla="*/ 448 h 1343"/>
                      <a:gd name="T26" fmla="*/ 221 w 489"/>
                      <a:gd name="T27" fmla="*/ 448 h 1343"/>
                      <a:gd name="T28" fmla="*/ 236 w 489"/>
                      <a:gd name="T29" fmla="*/ 443 h 1343"/>
                      <a:gd name="T30" fmla="*/ 244 w 489"/>
                      <a:gd name="T31" fmla="*/ 427 h 1343"/>
                      <a:gd name="T32" fmla="*/ 240 w 489"/>
                      <a:gd name="T33" fmla="*/ 400 h 1343"/>
                      <a:gd name="T34" fmla="*/ 219 w 489"/>
                      <a:gd name="T35" fmla="*/ 340 h 1343"/>
                      <a:gd name="T36" fmla="*/ 184 w 489"/>
                      <a:gd name="T37" fmla="*/ 134 h 1343"/>
                      <a:gd name="T38" fmla="*/ 178 w 489"/>
                      <a:gd name="T39" fmla="*/ 106 h 1343"/>
                      <a:gd name="T40" fmla="*/ 159 w 489"/>
                      <a:gd name="T41" fmla="*/ 90 h 1343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489" h="1343">
                        <a:moveTo>
                          <a:pt x="319" y="269"/>
                        </a:moveTo>
                        <a:lnTo>
                          <a:pt x="229" y="261"/>
                        </a:lnTo>
                        <a:lnTo>
                          <a:pt x="132" y="230"/>
                        </a:lnTo>
                        <a:lnTo>
                          <a:pt x="75" y="174"/>
                        </a:lnTo>
                        <a:lnTo>
                          <a:pt x="42" y="127"/>
                        </a:lnTo>
                        <a:lnTo>
                          <a:pt x="0" y="0"/>
                        </a:lnTo>
                        <a:lnTo>
                          <a:pt x="62" y="1035"/>
                        </a:lnTo>
                        <a:lnTo>
                          <a:pt x="104" y="1130"/>
                        </a:lnTo>
                        <a:lnTo>
                          <a:pt x="149" y="1216"/>
                        </a:lnTo>
                        <a:lnTo>
                          <a:pt x="208" y="1280"/>
                        </a:lnTo>
                        <a:lnTo>
                          <a:pt x="258" y="1311"/>
                        </a:lnTo>
                        <a:lnTo>
                          <a:pt x="319" y="1328"/>
                        </a:lnTo>
                        <a:lnTo>
                          <a:pt x="377" y="1343"/>
                        </a:lnTo>
                        <a:lnTo>
                          <a:pt x="443" y="1343"/>
                        </a:lnTo>
                        <a:lnTo>
                          <a:pt x="472" y="1328"/>
                        </a:lnTo>
                        <a:lnTo>
                          <a:pt x="489" y="1280"/>
                        </a:lnTo>
                        <a:lnTo>
                          <a:pt x="481" y="1200"/>
                        </a:lnTo>
                        <a:lnTo>
                          <a:pt x="439" y="1018"/>
                        </a:lnTo>
                        <a:lnTo>
                          <a:pt x="368" y="402"/>
                        </a:lnTo>
                        <a:lnTo>
                          <a:pt x="357" y="317"/>
                        </a:lnTo>
                        <a:lnTo>
                          <a:pt x="319" y="269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06060"/>
                      </a:gs>
                      <a:gs pos="100000">
                        <a:srgbClr val="2C2C2C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2286000"/>
            <a:ext cx="7772400" cy="1143000"/>
          </a:xfrm>
        </p:spPr>
        <p:txBody>
          <a:bodyPr anchor="ctr" anchorCtr="0">
            <a:normAutofit fontScale="90000"/>
          </a:bodyPr>
          <a:lstStyle/>
          <a:p>
            <a:pPr>
              <a:defRPr/>
            </a:pPr>
            <a:r>
              <a:rPr lang="zh-CN" altLang="en-US" sz="4400" dirty="0">
                <a:solidFill>
                  <a:srgbClr val="2E2E2E"/>
                </a:solidFill>
                <a:latin typeface="Arial" panose="020B0604020202020204" pitchFamily="34" charset="0"/>
              </a:rPr>
              <a:t>相关关系的描述与测度</a:t>
            </a:r>
            <a:br>
              <a:rPr lang="zh-CN" altLang="en-US" sz="4400" dirty="0">
                <a:solidFill>
                  <a:srgbClr val="2E2E2E"/>
                </a:solidFill>
                <a:latin typeface="Arial" panose="020B0604020202020204" pitchFamily="34" charset="0"/>
              </a:rPr>
            </a:br>
            <a:r>
              <a:rPr lang="en-US" altLang="zh-CN" sz="4000" dirty="0">
                <a:solidFill>
                  <a:srgbClr val="2E2E2E"/>
                </a:solidFill>
                <a:latin typeface="Arial" panose="020B0604020202020204" pitchFamily="34" charset="0"/>
              </a:rPr>
              <a:t>(</a:t>
            </a:r>
            <a:r>
              <a:rPr lang="zh-CN" altLang="en-US" sz="4000" dirty="0">
                <a:solidFill>
                  <a:srgbClr val="2E2E2E"/>
                </a:solidFill>
                <a:latin typeface="Arial" panose="020B0604020202020204" pitchFamily="34" charset="0"/>
              </a:rPr>
              <a:t>散点图</a:t>
            </a:r>
            <a:r>
              <a:rPr lang="en-US" altLang="zh-CN" sz="4000" dirty="0">
                <a:solidFill>
                  <a:srgbClr val="2E2E2E"/>
                </a:solidFill>
                <a:latin typeface="Arial" panose="020B0604020202020204" pitchFamily="34" charset="0"/>
              </a:rPr>
              <a:t>)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60648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相关分析及其假定</a:t>
            </a:r>
            <a:endParaRPr lang="zh-CN" altLang="en-US" sz="3600" b="1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9907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700216"/>
            <a:ext cx="8305800" cy="4471987"/>
          </a:xfrm>
        </p:spPr>
        <p:txBody>
          <a:bodyPr>
            <a:normAutofit/>
          </a:bodyPr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dirty="0"/>
              <a:t>相关分析要解决的问题</a:t>
            </a:r>
          </a:p>
          <a:p>
            <a:pPr marL="1219200" lvl="1" indent="-533400" algn="just">
              <a:defRPr/>
            </a:pPr>
            <a:r>
              <a:rPr lang="zh-CN" altLang="en-US" sz="2400" dirty="0"/>
              <a:t>变量之间是否存在关系？</a:t>
            </a:r>
          </a:p>
          <a:p>
            <a:pPr marL="1219200" lvl="1" indent="-533400" algn="just">
              <a:defRPr/>
            </a:pPr>
            <a:r>
              <a:rPr lang="zh-CN" altLang="en-US" sz="2400" dirty="0"/>
              <a:t>如果存在关系，它们之间是什么样的关系？</a:t>
            </a:r>
          </a:p>
          <a:p>
            <a:pPr marL="1219200" lvl="1" indent="-533400" algn="just">
              <a:defRPr/>
            </a:pPr>
            <a:r>
              <a:rPr lang="zh-CN" altLang="en-US" sz="2400" dirty="0"/>
              <a:t>变量之间的关系强度如何？</a:t>
            </a:r>
          </a:p>
          <a:p>
            <a:pPr marL="1219200" lvl="1" indent="-533400" algn="just">
              <a:defRPr/>
            </a:pPr>
            <a:r>
              <a:rPr lang="zh-CN" altLang="en-US" sz="2400" dirty="0"/>
              <a:t>样本所反映的变量之间的关系能否代表总体变量之间的关系？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dirty="0"/>
              <a:t>为解决这些问题，在进行相关分析时，对总体有以下两个主要假定</a:t>
            </a:r>
          </a:p>
          <a:p>
            <a:pPr marL="1219200" lvl="1" indent="-533400" algn="just">
              <a:defRPr/>
            </a:pPr>
            <a:r>
              <a:rPr lang="zh-CN" altLang="en-US" sz="2400" dirty="0"/>
              <a:t>两个变量之间是线性关系</a:t>
            </a:r>
          </a:p>
          <a:p>
            <a:pPr marL="1219200" lvl="1" indent="-533400" algn="just">
              <a:defRPr/>
            </a:pPr>
            <a:r>
              <a:rPr lang="zh-CN" altLang="en-US" sz="2400" dirty="0"/>
              <a:t>两个变量都是随机变量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9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9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9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9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9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99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99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9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9075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散点图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(scatter diagram)</a:t>
            </a:r>
          </a:p>
        </p:txBody>
      </p:sp>
      <p:grpSp>
        <p:nvGrpSpPr>
          <p:cNvPr id="391380" name="Group 212"/>
          <p:cNvGrpSpPr>
            <a:grpSpLocks/>
          </p:cNvGrpSpPr>
          <p:nvPr/>
        </p:nvGrpSpPr>
        <p:grpSpPr bwMode="auto">
          <a:xfrm>
            <a:off x="7620000" y="4038600"/>
            <a:ext cx="2667000" cy="2133600"/>
            <a:chOff x="3744" y="2640"/>
            <a:chExt cx="1680" cy="1344"/>
          </a:xfrm>
        </p:grpSpPr>
        <p:sp>
          <p:nvSpPr>
            <p:cNvPr id="26715" name="Rectangle 194"/>
            <p:cNvSpPr>
              <a:spLocks noChangeArrowheads="1"/>
            </p:cNvSpPr>
            <p:nvPr/>
          </p:nvSpPr>
          <p:spPr bwMode="auto">
            <a:xfrm>
              <a:off x="3744" y="2640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716" name="Group 195"/>
            <p:cNvGrpSpPr>
              <a:grpSpLocks/>
            </p:cNvGrpSpPr>
            <p:nvPr/>
          </p:nvGrpSpPr>
          <p:grpSpPr bwMode="auto">
            <a:xfrm>
              <a:off x="3936" y="2688"/>
              <a:ext cx="1392" cy="1287"/>
              <a:chOff x="3984" y="2592"/>
              <a:chExt cx="1392" cy="1287"/>
            </a:xfrm>
          </p:grpSpPr>
          <p:grpSp>
            <p:nvGrpSpPr>
              <p:cNvPr id="26717" name="Group 196"/>
              <p:cNvGrpSpPr>
                <a:grpSpLocks/>
              </p:cNvGrpSpPr>
              <p:nvPr/>
            </p:nvGrpSpPr>
            <p:grpSpPr bwMode="auto">
              <a:xfrm>
                <a:off x="3984" y="2592"/>
                <a:ext cx="1392" cy="1056"/>
                <a:chOff x="3984" y="2592"/>
                <a:chExt cx="1392" cy="1056"/>
              </a:xfrm>
            </p:grpSpPr>
            <p:sp>
              <p:nvSpPr>
                <p:cNvPr id="26719" name="Line 197"/>
                <p:cNvSpPr>
                  <a:spLocks noChangeShapeType="1"/>
                </p:cNvSpPr>
                <p:nvPr/>
              </p:nvSpPr>
              <p:spPr bwMode="auto">
                <a:xfrm>
                  <a:off x="3984" y="2592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720" name="Line 198"/>
                <p:cNvSpPr>
                  <a:spLocks noChangeShapeType="1"/>
                </p:cNvSpPr>
                <p:nvPr/>
              </p:nvSpPr>
              <p:spPr bwMode="auto">
                <a:xfrm>
                  <a:off x="3984" y="3648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367" name="Text Box 199"/>
                <p:cNvSpPr txBox="1">
                  <a:spLocks noChangeArrowheads="1"/>
                </p:cNvSpPr>
                <p:nvPr/>
              </p:nvSpPr>
              <p:spPr bwMode="auto">
                <a:xfrm>
                  <a:off x="4368" y="331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68" name="Text Box 200"/>
                <p:cNvSpPr txBox="1">
                  <a:spLocks noChangeArrowheads="1"/>
                </p:cNvSpPr>
                <p:nvPr/>
              </p:nvSpPr>
              <p:spPr bwMode="auto">
                <a:xfrm>
                  <a:off x="4800" y="3168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69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4704" y="2688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0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4944" y="2736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1" name="Text Box 203"/>
                <p:cNvSpPr txBox="1">
                  <a:spLocks noChangeArrowheads="1"/>
                </p:cNvSpPr>
                <p:nvPr/>
              </p:nvSpPr>
              <p:spPr bwMode="auto">
                <a:xfrm>
                  <a:off x="4512" y="2640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2" name="Text Box 204"/>
                <p:cNvSpPr txBox="1">
                  <a:spLocks noChangeArrowheads="1"/>
                </p:cNvSpPr>
                <p:nvPr/>
              </p:nvSpPr>
              <p:spPr bwMode="auto">
                <a:xfrm>
                  <a:off x="4464" y="3024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3" name="Text Box 205"/>
                <p:cNvSpPr txBox="1">
                  <a:spLocks noChangeArrowheads="1"/>
                </p:cNvSpPr>
                <p:nvPr/>
              </p:nvSpPr>
              <p:spPr bwMode="auto">
                <a:xfrm>
                  <a:off x="4320" y="2928"/>
                  <a:ext cx="256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4" name="Text Box 206"/>
                <p:cNvSpPr txBox="1">
                  <a:spLocks noChangeArrowheads="1"/>
                </p:cNvSpPr>
                <p:nvPr/>
              </p:nvSpPr>
              <p:spPr bwMode="auto">
                <a:xfrm>
                  <a:off x="4176" y="3216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5" name="Text Box 207"/>
                <p:cNvSpPr txBox="1">
                  <a:spLocks noChangeArrowheads="1"/>
                </p:cNvSpPr>
                <p:nvPr/>
              </p:nvSpPr>
              <p:spPr bwMode="auto">
                <a:xfrm>
                  <a:off x="4176" y="3024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6" name="Text Box 208"/>
                <p:cNvSpPr txBox="1">
                  <a:spLocks noChangeArrowheads="1"/>
                </p:cNvSpPr>
                <p:nvPr/>
              </p:nvSpPr>
              <p:spPr bwMode="auto">
                <a:xfrm>
                  <a:off x="4752" y="2928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7" name="Text Box 209"/>
                <p:cNvSpPr txBox="1">
                  <a:spLocks noChangeArrowheads="1"/>
                </p:cNvSpPr>
                <p:nvPr/>
              </p:nvSpPr>
              <p:spPr bwMode="auto">
                <a:xfrm>
                  <a:off x="4944" y="3168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78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4272" y="2784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</p:grpSp>
          <p:sp>
            <p:nvSpPr>
              <p:cNvPr id="391379" name="Text Box 211"/>
              <p:cNvSpPr txBox="1">
                <a:spLocks noChangeArrowheads="1"/>
              </p:cNvSpPr>
              <p:nvPr/>
            </p:nvSpPr>
            <p:spPr bwMode="auto">
              <a:xfrm>
                <a:off x="4080" y="3648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不相关</a:t>
                </a:r>
              </a:p>
            </p:txBody>
          </p:sp>
        </p:grpSp>
      </p:grpSp>
      <p:grpSp>
        <p:nvGrpSpPr>
          <p:cNvPr id="391462" name="Group 294"/>
          <p:cNvGrpSpPr>
            <a:grpSpLocks/>
          </p:cNvGrpSpPr>
          <p:nvPr/>
        </p:nvGrpSpPr>
        <p:grpSpPr bwMode="auto">
          <a:xfrm>
            <a:off x="4800600" y="4038600"/>
            <a:ext cx="2667000" cy="2133600"/>
            <a:chOff x="2064" y="2544"/>
            <a:chExt cx="1680" cy="1344"/>
          </a:xfrm>
        </p:grpSpPr>
        <p:sp>
          <p:nvSpPr>
            <p:cNvPr id="26699" name="Rectangle 193"/>
            <p:cNvSpPr>
              <a:spLocks noChangeArrowheads="1"/>
            </p:cNvSpPr>
            <p:nvPr/>
          </p:nvSpPr>
          <p:spPr bwMode="auto">
            <a:xfrm>
              <a:off x="2064" y="2544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700" name="Group 213"/>
            <p:cNvGrpSpPr>
              <a:grpSpLocks/>
            </p:cNvGrpSpPr>
            <p:nvPr/>
          </p:nvGrpSpPr>
          <p:grpSpPr bwMode="auto">
            <a:xfrm>
              <a:off x="2256" y="2592"/>
              <a:ext cx="1392" cy="1287"/>
              <a:chOff x="2208" y="2640"/>
              <a:chExt cx="1392" cy="1287"/>
            </a:xfrm>
          </p:grpSpPr>
          <p:grpSp>
            <p:nvGrpSpPr>
              <p:cNvPr id="26701" name="Group 214"/>
              <p:cNvGrpSpPr>
                <a:grpSpLocks/>
              </p:cNvGrpSpPr>
              <p:nvPr/>
            </p:nvGrpSpPr>
            <p:grpSpPr bwMode="auto">
              <a:xfrm>
                <a:off x="2208" y="2640"/>
                <a:ext cx="1392" cy="1056"/>
                <a:chOff x="2208" y="2640"/>
                <a:chExt cx="1392" cy="1056"/>
              </a:xfrm>
            </p:grpSpPr>
            <p:sp>
              <p:nvSpPr>
                <p:cNvPr id="26703" name="Line 215"/>
                <p:cNvSpPr>
                  <a:spLocks noChangeShapeType="1"/>
                </p:cNvSpPr>
                <p:nvPr/>
              </p:nvSpPr>
              <p:spPr bwMode="auto">
                <a:xfrm>
                  <a:off x="2208" y="2640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704" name="Line 216"/>
                <p:cNvSpPr>
                  <a:spLocks noChangeShapeType="1"/>
                </p:cNvSpPr>
                <p:nvPr/>
              </p:nvSpPr>
              <p:spPr bwMode="auto">
                <a:xfrm>
                  <a:off x="2208" y="3696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385" name="Text Box 217"/>
                <p:cNvSpPr txBox="1">
                  <a:spLocks noChangeArrowheads="1"/>
                </p:cNvSpPr>
                <p:nvPr/>
              </p:nvSpPr>
              <p:spPr bwMode="auto">
                <a:xfrm>
                  <a:off x="2928" y="331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86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3216" y="3360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87" name="Text Box 219"/>
                <p:cNvSpPr txBox="1">
                  <a:spLocks noChangeArrowheads="1"/>
                </p:cNvSpPr>
                <p:nvPr/>
              </p:nvSpPr>
              <p:spPr bwMode="auto">
                <a:xfrm>
                  <a:off x="2640" y="3168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88" name="Text Box 220"/>
                <p:cNvSpPr txBox="1">
                  <a:spLocks noChangeArrowheads="1"/>
                </p:cNvSpPr>
                <p:nvPr/>
              </p:nvSpPr>
              <p:spPr bwMode="auto">
                <a:xfrm>
                  <a:off x="2976" y="3120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89" name="Text Box 221"/>
                <p:cNvSpPr txBox="1">
                  <a:spLocks noChangeArrowheads="1"/>
                </p:cNvSpPr>
                <p:nvPr/>
              </p:nvSpPr>
              <p:spPr bwMode="auto">
                <a:xfrm>
                  <a:off x="2352" y="3024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90" name="Text Box 222"/>
                <p:cNvSpPr txBox="1">
                  <a:spLocks noChangeArrowheads="1"/>
                </p:cNvSpPr>
                <p:nvPr/>
              </p:nvSpPr>
              <p:spPr bwMode="auto">
                <a:xfrm>
                  <a:off x="2758" y="3079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91" name="Text Box 223"/>
                <p:cNvSpPr txBox="1">
                  <a:spLocks noChangeArrowheads="1"/>
                </p:cNvSpPr>
                <p:nvPr/>
              </p:nvSpPr>
              <p:spPr bwMode="auto">
                <a:xfrm>
                  <a:off x="2544" y="2976"/>
                  <a:ext cx="256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92" name="Text Box 224"/>
                <p:cNvSpPr txBox="1">
                  <a:spLocks noChangeArrowheads="1"/>
                </p:cNvSpPr>
                <p:nvPr/>
              </p:nvSpPr>
              <p:spPr bwMode="auto">
                <a:xfrm>
                  <a:off x="2256" y="283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393" name="Text Box 225"/>
                <p:cNvSpPr txBox="1">
                  <a:spLocks noChangeArrowheads="1"/>
                </p:cNvSpPr>
                <p:nvPr/>
              </p:nvSpPr>
              <p:spPr bwMode="auto">
                <a:xfrm>
                  <a:off x="2496" y="2832"/>
                  <a:ext cx="240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26714" name="Line 226"/>
                <p:cNvSpPr>
                  <a:spLocks noChangeShapeType="1"/>
                </p:cNvSpPr>
                <p:nvPr/>
              </p:nvSpPr>
              <p:spPr bwMode="auto">
                <a:xfrm>
                  <a:off x="2256" y="2832"/>
                  <a:ext cx="1152" cy="768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2700" dir="108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91395" name="Text Box 227"/>
              <p:cNvSpPr txBox="1">
                <a:spLocks noChangeArrowheads="1"/>
              </p:cNvSpPr>
              <p:nvPr/>
            </p:nvSpPr>
            <p:spPr bwMode="auto">
              <a:xfrm>
                <a:off x="2256" y="3696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负线性相关</a:t>
                </a:r>
              </a:p>
            </p:txBody>
          </p:sp>
        </p:grpSp>
      </p:grpSp>
      <p:grpSp>
        <p:nvGrpSpPr>
          <p:cNvPr id="391411" name="Group 243"/>
          <p:cNvGrpSpPr>
            <a:grpSpLocks/>
          </p:cNvGrpSpPr>
          <p:nvPr/>
        </p:nvGrpSpPr>
        <p:grpSpPr bwMode="auto">
          <a:xfrm>
            <a:off x="1905000" y="4038600"/>
            <a:ext cx="2667000" cy="2133600"/>
            <a:chOff x="144" y="2640"/>
            <a:chExt cx="1680" cy="1344"/>
          </a:xfrm>
        </p:grpSpPr>
        <p:sp>
          <p:nvSpPr>
            <p:cNvPr id="26683" name="Rectangle 192"/>
            <p:cNvSpPr>
              <a:spLocks noChangeArrowheads="1"/>
            </p:cNvSpPr>
            <p:nvPr/>
          </p:nvSpPr>
          <p:spPr bwMode="auto">
            <a:xfrm>
              <a:off x="144" y="2640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684" name="Group 228"/>
            <p:cNvGrpSpPr>
              <a:grpSpLocks/>
            </p:cNvGrpSpPr>
            <p:nvPr/>
          </p:nvGrpSpPr>
          <p:grpSpPr bwMode="auto">
            <a:xfrm>
              <a:off x="288" y="2688"/>
              <a:ext cx="1392" cy="1287"/>
              <a:chOff x="384" y="2592"/>
              <a:chExt cx="1392" cy="1287"/>
            </a:xfrm>
          </p:grpSpPr>
          <p:grpSp>
            <p:nvGrpSpPr>
              <p:cNvPr id="26685" name="Group 229"/>
              <p:cNvGrpSpPr>
                <a:grpSpLocks/>
              </p:cNvGrpSpPr>
              <p:nvPr/>
            </p:nvGrpSpPr>
            <p:grpSpPr bwMode="auto">
              <a:xfrm>
                <a:off x="384" y="2592"/>
                <a:ext cx="1392" cy="1056"/>
                <a:chOff x="3936" y="1248"/>
                <a:chExt cx="1392" cy="1056"/>
              </a:xfrm>
            </p:grpSpPr>
            <p:sp>
              <p:nvSpPr>
                <p:cNvPr id="26687" name="Line 230"/>
                <p:cNvSpPr>
                  <a:spLocks noChangeShapeType="1"/>
                </p:cNvSpPr>
                <p:nvPr/>
              </p:nvSpPr>
              <p:spPr bwMode="auto">
                <a:xfrm>
                  <a:off x="3936" y="1248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88" name="Line 231"/>
                <p:cNvSpPr>
                  <a:spLocks noChangeShapeType="1"/>
                </p:cNvSpPr>
                <p:nvPr/>
              </p:nvSpPr>
              <p:spPr bwMode="auto">
                <a:xfrm>
                  <a:off x="3936" y="2304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400" name="Text Box 232"/>
                <p:cNvSpPr txBox="1">
                  <a:spLocks noChangeArrowheads="1"/>
                </p:cNvSpPr>
                <p:nvPr/>
              </p:nvSpPr>
              <p:spPr bwMode="auto">
                <a:xfrm>
                  <a:off x="3971" y="196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1" name="Text Box 233"/>
                <p:cNvSpPr txBox="1">
                  <a:spLocks noChangeArrowheads="1"/>
                </p:cNvSpPr>
                <p:nvPr/>
              </p:nvSpPr>
              <p:spPr bwMode="auto">
                <a:xfrm>
                  <a:off x="5001" y="1414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2" name="Text Box 234"/>
                <p:cNvSpPr txBox="1">
                  <a:spLocks noChangeArrowheads="1"/>
                </p:cNvSpPr>
                <p:nvPr/>
              </p:nvSpPr>
              <p:spPr bwMode="auto">
                <a:xfrm>
                  <a:off x="4736" y="161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3" name="Text Box 235"/>
                <p:cNvSpPr txBox="1">
                  <a:spLocks noChangeArrowheads="1"/>
                </p:cNvSpPr>
                <p:nvPr/>
              </p:nvSpPr>
              <p:spPr bwMode="auto">
                <a:xfrm>
                  <a:off x="4848" y="139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4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4562" y="151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5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4486" y="1687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6" name="Text Box 238"/>
                <p:cNvSpPr txBox="1">
                  <a:spLocks noChangeArrowheads="1"/>
                </p:cNvSpPr>
                <p:nvPr/>
              </p:nvSpPr>
              <p:spPr bwMode="auto">
                <a:xfrm>
                  <a:off x="4272" y="1584"/>
                  <a:ext cx="256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7" name="Text Box 239"/>
                <p:cNvSpPr txBox="1">
                  <a:spLocks noChangeArrowheads="1"/>
                </p:cNvSpPr>
                <p:nvPr/>
              </p:nvSpPr>
              <p:spPr bwMode="auto">
                <a:xfrm>
                  <a:off x="4076" y="184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08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4214" y="1908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26698" name="Line 241"/>
                <p:cNvSpPr>
                  <a:spLocks noChangeShapeType="1"/>
                </p:cNvSpPr>
                <p:nvPr/>
              </p:nvSpPr>
              <p:spPr bwMode="auto">
                <a:xfrm flipV="1">
                  <a:off x="3936" y="1446"/>
                  <a:ext cx="1245" cy="651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2700" dir="108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91410" name="Text Box 242"/>
              <p:cNvSpPr txBox="1">
                <a:spLocks noChangeArrowheads="1"/>
              </p:cNvSpPr>
              <p:nvPr/>
            </p:nvSpPr>
            <p:spPr bwMode="auto">
              <a:xfrm>
                <a:off x="432" y="3648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正线性相关</a:t>
                </a:r>
              </a:p>
            </p:txBody>
          </p:sp>
        </p:grpSp>
      </p:grpSp>
      <p:grpSp>
        <p:nvGrpSpPr>
          <p:cNvPr id="391461" name="Group 293"/>
          <p:cNvGrpSpPr>
            <a:grpSpLocks/>
          </p:cNvGrpSpPr>
          <p:nvPr/>
        </p:nvGrpSpPr>
        <p:grpSpPr bwMode="auto">
          <a:xfrm>
            <a:off x="7620000" y="1752600"/>
            <a:ext cx="2667000" cy="2133600"/>
            <a:chOff x="3744" y="1200"/>
            <a:chExt cx="1680" cy="1344"/>
          </a:xfrm>
        </p:grpSpPr>
        <p:sp>
          <p:nvSpPr>
            <p:cNvPr id="26664" name="Rectangle 190"/>
            <p:cNvSpPr>
              <a:spLocks noChangeArrowheads="1"/>
            </p:cNvSpPr>
            <p:nvPr/>
          </p:nvSpPr>
          <p:spPr bwMode="auto">
            <a:xfrm>
              <a:off x="3744" y="1200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665" name="Group 244"/>
            <p:cNvGrpSpPr>
              <a:grpSpLocks/>
            </p:cNvGrpSpPr>
            <p:nvPr/>
          </p:nvGrpSpPr>
          <p:grpSpPr bwMode="auto">
            <a:xfrm>
              <a:off x="3936" y="1248"/>
              <a:ext cx="1458" cy="1287"/>
              <a:chOff x="3936" y="1248"/>
              <a:chExt cx="1458" cy="1287"/>
            </a:xfrm>
          </p:grpSpPr>
          <p:grpSp>
            <p:nvGrpSpPr>
              <p:cNvPr id="26666" name="Group 245"/>
              <p:cNvGrpSpPr>
                <a:grpSpLocks/>
              </p:cNvGrpSpPr>
              <p:nvPr/>
            </p:nvGrpSpPr>
            <p:grpSpPr bwMode="auto">
              <a:xfrm>
                <a:off x="3936" y="1248"/>
                <a:ext cx="1458" cy="1056"/>
                <a:chOff x="3936" y="1248"/>
                <a:chExt cx="1458" cy="1056"/>
              </a:xfrm>
            </p:grpSpPr>
            <p:sp>
              <p:nvSpPr>
                <p:cNvPr id="26668" name="Line 246"/>
                <p:cNvSpPr>
                  <a:spLocks noChangeShapeType="1"/>
                </p:cNvSpPr>
                <p:nvPr/>
              </p:nvSpPr>
              <p:spPr bwMode="auto">
                <a:xfrm>
                  <a:off x="3936" y="1248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69" name="Line 247"/>
                <p:cNvSpPr>
                  <a:spLocks noChangeShapeType="1"/>
                </p:cNvSpPr>
                <p:nvPr/>
              </p:nvSpPr>
              <p:spPr bwMode="auto">
                <a:xfrm>
                  <a:off x="3936" y="2304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416" name="Text Box 248"/>
                <p:cNvSpPr txBox="1">
                  <a:spLocks noChangeArrowheads="1"/>
                </p:cNvSpPr>
                <p:nvPr/>
              </p:nvSpPr>
              <p:spPr bwMode="auto">
                <a:xfrm>
                  <a:off x="3971" y="196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17" name="Text Box 249"/>
                <p:cNvSpPr txBox="1">
                  <a:spLocks noChangeArrowheads="1"/>
                </p:cNvSpPr>
                <p:nvPr/>
              </p:nvSpPr>
              <p:spPr bwMode="auto">
                <a:xfrm>
                  <a:off x="4992" y="163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18" name="Text Box 250"/>
                <p:cNvSpPr txBox="1">
                  <a:spLocks noChangeArrowheads="1"/>
                </p:cNvSpPr>
                <p:nvPr/>
              </p:nvSpPr>
              <p:spPr bwMode="auto">
                <a:xfrm>
                  <a:off x="4656" y="1344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19" name="Text Box 251"/>
                <p:cNvSpPr txBox="1">
                  <a:spLocks noChangeArrowheads="1"/>
                </p:cNvSpPr>
                <p:nvPr/>
              </p:nvSpPr>
              <p:spPr bwMode="auto">
                <a:xfrm>
                  <a:off x="4896" y="139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0" name="Text Box 252"/>
                <p:cNvSpPr txBox="1">
                  <a:spLocks noChangeArrowheads="1"/>
                </p:cNvSpPr>
                <p:nvPr/>
              </p:nvSpPr>
              <p:spPr bwMode="auto">
                <a:xfrm>
                  <a:off x="4464" y="1296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1" name="Text Box 253"/>
                <p:cNvSpPr txBox="1">
                  <a:spLocks noChangeArrowheads="1"/>
                </p:cNvSpPr>
                <p:nvPr/>
              </p:nvSpPr>
              <p:spPr bwMode="auto">
                <a:xfrm>
                  <a:off x="4416" y="1440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2" name="Text Box 254"/>
                <p:cNvSpPr txBox="1">
                  <a:spLocks noChangeArrowheads="1"/>
                </p:cNvSpPr>
                <p:nvPr/>
              </p:nvSpPr>
              <p:spPr bwMode="auto">
                <a:xfrm>
                  <a:off x="4272" y="1584"/>
                  <a:ext cx="256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3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4128" y="1872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4" name="Text Box 256"/>
                <p:cNvSpPr txBox="1">
                  <a:spLocks noChangeArrowheads="1"/>
                </p:cNvSpPr>
                <p:nvPr/>
              </p:nvSpPr>
              <p:spPr bwMode="auto">
                <a:xfrm>
                  <a:off x="4128" y="1680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26679" name="Freeform 257"/>
                <p:cNvSpPr>
                  <a:spLocks/>
                </p:cNvSpPr>
                <p:nvPr/>
              </p:nvSpPr>
              <p:spPr bwMode="auto">
                <a:xfrm>
                  <a:off x="3984" y="1440"/>
                  <a:ext cx="1248" cy="768"/>
                </a:xfrm>
                <a:custGeom>
                  <a:avLst/>
                  <a:gdLst>
                    <a:gd name="T0" fmla="*/ 0 w 1488"/>
                    <a:gd name="T1" fmla="*/ 768 h 728"/>
                    <a:gd name="T2" fmla="*/ 161 w 1488"/>
                    <a:gd name="T3" fmla="*/ 565 h 728"/>
                    <a:gd name="T4" fmla="*/ 322 w 1488"/>
                    <a:gd name="T5" fmla="*/ 312 h 728"/>
                    <a:gd name="T6" fmla="*/ 443 w 1488"/>
                    <a:gd name="T7" fmla="*/ 110 h 728"/>
                    <a:gd name="T8" fmla="*/ 604 w 1488"/>
                    <a:gd name="T9" fmla="*/ 8 h 728"/>
                    <a:gd name="T10" fmla="*/ 886 w 1488"/>
                    <a:gd name="T11" fmla="*/ 59 h 728"/>
                    <a:gd name="T12" fmla="*/ 1248 w 1488"/>
                    <a:gd name="T13" fmla="*/ 363 h 7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88" h="728">
                      <a:moveTo>
                        <a:pt x="0" y="728"/>
                      </a:moveTo>
                      <a:cubicBezTo>
                        <a:pt x="64" y="668"/>
                        <a:pt x="128" y="608"/>
                        <a:pt x="192" y="536"/>
                      </a:cubicBezTo>
                      <a:cubicBezTo>
                        <a:pt x="256" y="464"/>
                        <a:pt x="328" y="368"/>
                        <a:pt x="384" y="296"/>
                      </a:cubicBezTo>
                      <a:cubicBezTo>
                        <a:pt x="440" y="224"/>
                        <a:pt x="472" y="152"/>
                        <a:pt x="528" y="104"/>
                      </a:cubicBezTo>
                      <a:cubicBezTo>
                        <a:pt x="584" y="56"/>
                        <a:pt x="632" y="16"/>
                        <a:pt x="720" y="8"/>
                      </a:cubicBezTo>
                      <a:cubicBezTo>
                        <a:pt x="808" y="0"/>
                        <a:pt x="928" y="0"/>
                        <a:pt x="1056" y="56"/>
                      </a:cubicBezTo>
                      <a:cubicBezTo>
                        <a:pt x="1184" y="112"/>
                        <a:pt x="1336" y="228"/>
                        <a:pt x="1488" y="344"/>
                      </a:cubicBezTo>
                    </a:path>
                  </a:pathLst>
                </a:custGeom>
                <a:noFill/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dist="127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426" name="Text Box 258"/>
                <p:cNvSpPr txBox="1">
                  <a:spLocks noChangeArrowheads="1"/>
                </p:cNvSpPr>
                <p:nvPr/>
              </p:nvSpPr>
              <p:spPr bwMode="auto">
                <a:xfrm>
                  <a:off x="4848" y="1488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7" name="Text Box 259"/>
                <p:cNvSpPr txBox="1">
                  <a:spLocks noChangeArrowheads="1"/>
                </p:cNvSpPr>
                <p:nvPr/>
              </p:nvSpPr>
              <p:spPr bwMode="auto">
                <a:xfrm>
                  <a:off x="5136" y="163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28" name="Text Box 260"/>
                <p:cNvSpPr txBox="1">
                  <a:spLocks noChangeArrowheads="1"/>
                </p:cNvSpPr>
                <p:nvPr/>
              </p:nvSpPr>
              <p:spPr bwMode="auto">
                <a:xfrm>
                  <a:off x="4224" y="1440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</p:grpSp>
          <p:sp>
            <p:nvSpPr>
              <p:cNvPr id="391429" name="Text Box 261"/>
              <p:cNvSpPr txBox="1">
                <a:spLocks noChangeArrowheads="1"/>
              </p:cNvSpPr>
              <p:nvPr/>
            </p:nvSpPr>
            <p:spPr bwMode="auto">
              <a:xfrm>
                <a:off x="4032" y="2304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非线性相关</a:t>
                </a:r>
              </a:p>
            </p:txBody>
          </p:sp>
        </p:grpSp>
      </p:grpSp>
      <p:grpSp>
        <p:nvGrpSpPr>
          <p:cNvPr id="391460" name="Group 292"/>
          <p:cNvGrpSpPr>
            <a:grpSpLocks/>
          </p:cNvGrpSpPr>
          <p:nvPr/>
        </p:nvGrpSpPr>
        <p:grpSpPr bwMode="auto">
          <a:xfrm>
            <a:off x="4800600" y="1752600"/>
            <a:ext cx="2667000" cy="2133600"/>
            <a:chOff x="1968" y="1200"/>
            <a:chExt cx="1680" cy="1344"/>
          </a:xfrm>
        </p:grpSpPr>
        <p:sp>
          <p:nvSpPr>
            <p:cNvPr id="26650" name="Rectangle 191"/>
            <p:cNvSpPr>
              <a:spLocks noChangeArrowheads="1"/>
            </p:cNvSpPr>
            <p:nvPr/>
          </p:nvSpPr>
          <p:spPr bwMode="auto">
            <a:xfrm>
              <a:off x="1968" y="1200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651" name="Group 262"/>
            <p:cNvGrpSpPr>
              <a:grpSpLocks/>
            </p:cNvGrpSpPr>
            <p:nvPr/>
          </p:nvGrpSpPr>
          <p:grpSpPr bwMode="auto">
            <a:xfrm>
              <a:off x="2160" y="1248"/>
              <a:ext cx="1392" cy="1287"/>
              <a:chOff x="2160" y="1200"/>
              <a:chExt cx="1392" cy="1287"/>
            </a:xfrm>
          </p:grpSpPr>
          <p:grpSp>
            <p:nvGrpSpPr>
              <p:cNvPr id="26652" name="Group 263"/>
              <p:cNvGrpSpPr>
                <a:grpSpLocks/>
              </p:cNvGrpSpPr>
              <p:nvPr/>
            </p:nvGrpSpPr>
            <p:grpSpPr bwMode="auto">
              <a:xfrm>
                <a:off x="2160" y="1200"/>
                <a:ext cx="1392" cy="1056"/>
                <a:chOff x="2160" y="1200"/>
                <a:chExt cx="1392" cy="1056"/>
              </a:xfrm>
            </p:grpSpPr>
            <p:sp>
              <p:nvSpPr>
                <p:cNvPr id="26654" name="Line 264"/>
                <p:cNvSpPr>
                  <a:spLocks noChangeShapeType="1"/>
                </p:cNvSpPr>
                <p:nvPr/>
              </p:nvSpPr>
              <p:spPr bwMode="auto">
                <a:xfrm>
                  <a:off x="2160" y="1200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55" name="Line 265"/>
                <p:cNvSpPr>
                  <a:spLocks noChangeShapeType="1"/>
                </p:cNvSpPr>
                <p:nvPr/>
              </p:nvSpPr>
              <p:spPr bwMode="auto">
                <a:xfrm>
                  <a:off x="2160" y="2256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434" name="Text Box 266"/>
                <p:cNvSpPr txBox="1">
                  <a:spLocks noChangeArrowheads="1"/>
                </p:cNvSpPr>
                <p:nvPr/>
              </p:nvSpPr>
              <p:spPr bwMode="auto">
                <a:xfrm>
                  <a:off x="3168" y="1968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35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2880" y="1776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36" name="Text Box 268"/>
                <p:cNvSpPr txBox="1">
                  <a:spLocks noChangeArrowheads="1"/>
                </p:cNvSpPr>
                <p:nvPr/>
              </p:nvSpPr>
              <p:spPr bwMode="auto">
                <a:xfrm>
                  <a:off x="3024" y="1872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37" name="Text Box 269"/>
                <p:cNvSpPr txBox="1">
                  <a:spLocks noChangeArrowheads="1"/>
                </p:cNvSpPr>
                <p:nvPr/>
              </p:nvSpPr>
              <p:spPr bwMode="auto">
                <a:xfrm>
                  <a:off x="2736" y="1680"/>
                  <a:ext cx="258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38" name="Text Box 270"/>
                <p:cNvSpPr txBox="1">
                  <a:spLocks noChangeArrowheads="1"/>
                </p:cNvSpPr>
                <p:nvPr/>
              </p:nvSpPr>
              <p:spPr bwMode="auto">
                <a:xfrm>
                  <a:off x="2304" y="1392"/>
                  <a:ext cx="256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39" name="Text Box 271"/>
                <p:cNvSpPr txBox="1">
                  <a:spLocks noChangeArrowheads="1"/>
                </p:cNvSpPr>
                <p:nvPr/>
              </p:nvSpPr>
              <p:spPr bwMode="auto">
                <a:xfrm>
                  <a:off x="2592" y="1584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40" name="Text Box 272"/>
                <p:cNvSpPr txBox="1">
                  <a:spLocks noChangeArrowheads="1"/>
                </p:cNvSpPr>
                <p:nvPr/>
              </p:nvSpPr>
              <p:spPr bwMode="auto">
                <a:xfrm>
                  <a:off x="2448" y="1488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26663" name="Line 273"/>
                <p:cNvSpPr>
                  <a:spLocks noChangeShapeType="1"/>
                </p:cNvSpPr>
                <p:nvPr/>
              </p:nvSpPr>
              <p:spPr bwMode="auto">
                <a:xfrm>
                  <a:off x="2256" y="1440"/>
                  <a:ext cx="1152" cy="720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2700" dir="108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91442" name="Text Box 274"/>
              <p:cNvSpPr txBox="1">
                <a:spLocks noChangeArrowheads="1"/>
              </p:cNvSpPr>
              <p:nvPr/>
            </p:nvSpPr>
            <p:spPr bwMode="auto">
              <a:xfrm>
                <a:off x="2256" y="2256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完全负线性相关</a:t>
                </a:r>
              </a:p>
            </p:txBody>
          </p:sp>
        </p:grpSp>
      </p:grpSp>
      <p:grpSp>
        <p:nvGrpSpPr>
          <p:cNvPr id="391459" name="Group 291"/>
          <p:cNvGrpSpPr>
            <a:grpSpLocks/>
          </p:cNvGrpSpPr>
          <p:nvPr/>
        </p:nvGrpSpPr>
        <p:grpSpPr bwMode="auto">
          <a:xfrm>
            <a:off x="1905000" y="1752600"/>
            <a:ext cx="2667000" cy="2133600"/>
            <a:chOff x="144" y="1200"/>
            <a:chExt cx="1680" cy="1344"/>
          </a:xfrm>
        </p:grpSpPr>
        <p:sp>
          <p:nvSpPr>
            <p:cNvPr id="26633" name="Rectangle 188"/>
            <p:cNvSpPr>
              <a:spLocks noChangeArrowheads="1"/>
            </p:cNvSpPr>
            <p:nvPr/>
          </p:nvSpPr>
          <p:spPr bwMode="auto">
            <a:xfrm>
              <a:off x="144" y="1200"/>
              <a:ext cx="1680" cy="1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26634" name="Group 275"/>
            <p:cNvGrpSpPr>
              <a:grpSpLocks/>
            </p:cNvGrpSpPr>
            <p:nvPr/>
          </p:nvGrpSpPr>
          <p:grpSpPr bwMode="auto">
            <a:xfrm>
              <a:off x="288" y="1248"/>
              <a:ext cx="1392" cy="1287"/>
              <a:chOff x="384" y="1152"/>
              <a:chExt cx="1392" cy="1287"/>
            </a:xfrm>
          </p:grpSpPr>
          <p:sp>
            <p:nvSpPr>
              <p:cNvPr id="391444" name="Text Box 276"/>
              <p:cNvSpPr txBox="1">
                <a:spLocks noChangeArrowheads="1"/>
              </p:cNvSpPr>
              <p:nvPr/>
            </p:nvSpPr>
            <p:spPr bwMode="auto">
              <a:xfrm>
                <a:off x="480" y="2208"/>
                <a:ext cx="1200" cy="23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b="1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完全正线性相关</a:t>
                </a:r>
              </a:p>
            </p:txBody>
          </p:sp>
          <p:grpSp>
            <p:nvGrpSpPr>
              <p:cNvPr id="26636" name="Group 277"/>
              <p:cNvGrpSpPr>
                <a:grpSpLocks/>
              </p:cNvGrpSpPr>
              <p:nvPr/>
            </p:nvGrpSpPr>
            <p:grpSpPr bwMode="auto">
              <a:xfrm>
                <a:off x="384" y="1152"/>
                <a:ext cx="1392" cy="1056"/>
                <a:chOff x="384" y="1152"/>
                <a:chExt cx="1392" cy="1056"/>
              </a:xfrm>
            </p:grpSpPr>
            <p:sp>
              <p:nvSpPr>
                <p:cNvPr id="26637" name="Line 278"/>
                <p:cNvSpPr>
                  <a:spLocks noChangeShapeType="1"/>
                </p:cNvSpPr>
                <p:nvPr/>
              </p:nvSpPr>
              <p:spPr bwMode="auto">
                <a:xfrm>
                  <a:off x="384" y="1152"/>
                  <a:ext cx="0" cy="105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638" name="Line 279"/>
                <p:cNvSpPr>
                  <a:spLocks noChangeShapeType="1"/>
                </p:cNvSpPr>
                <p:nvPr/>
              </p:nvSpPr>
              <p:spPr bwMode="auto">
                <a:xfrm>
                  <a:off x="384" y="2208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448" name="Text Box 280"/>
                <p:cNvSpPr txBox="1">
                  <a:spLocks noChangeArrowheads="1"/>
                </p:cNvSpPr>
                <p:nvPr/>
              </p:nvSpPr>
              <p:spPr bwMode="auto">
                <a:xfrm>
                  <a:off x="419" y="1866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91449" name="Text Box 281"/>
                <p:cNvSpPr txBox="1">
                  <a:spLocks noChangeArrowheads="1"/>
                </p:cNvSpPr>
                <p:nvPr/>
              </p:nvSpPr>
              <p:spPr bwMode="auto">
                <a:xfrm>
                  <a:off x="1449" y="1318"/>
                  <a:ext cx="257" cy="2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2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grpSp>
              <p:nvGrpSpPr>
                <p:cNvPr id="26641" name="Group 282"/>
                <p:cNvGrpSpPr>
                  <a:grpSpLocks/>
                </p:cNvGrpSpPr>
                <p:nvPr/>
              </p:nvGrpSpPr>
              <p:grpSpPr bwMode="auto">
                <a:xfrm>
                  <a:off x="548" y="1386"/>
                  <a:ext cx="1029" cy="679"/>
                  <a:chOff x="3744" y="2544"/>
                  <a:chExt cx="1152" cy="952"/>
                </a:xfrm>
              </p:grpSpPr>
              <p:sp>
                <p:nvSpPr>
                  <p:cNvPr id="391451" name="Text Box 28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64" y="2639"/>
                    <a:ext cx="288" cy="3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2" name="Text Box 28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8" y="2544"/>
                    <a:ext cx="288" cy="37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3" name="Text Box 28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1" y="2737"/>
                    <a:ext cx="288" cy="38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4" name="Text Box 28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2831"/>
                    <a:ext cx="288" cy="3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5" name="Text Box 28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3" y="2928"/>
                    <a:ext cx="288" cy="3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6" name="Text Box 2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3119"/>
                    <a:ext cx="289" cy="3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391457" name="Text Box 28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88" y="3024"/>
                    <a:ext cx="288" cy="37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dist="17961" dir="2700000" algn="ctr" rotWithShape="0">
                      <a:schemeClr val="bg2"/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 sz="2200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</p:grpSp>
            <p:sp>
              <p:nvSpPr>
                <p:cNvPr id="26642" name="Line 290"/>
                <p:cNvSpPr>
                  <a:spLocks noChangeShapeType="1"/>
                </p:cNvSpPr>
                <p:nvPr/>
              </p:nvSpPr>
              <p:spPr bwMode="auto">
                <a:xfrm flipV="1">
                  <a:off x="432" y="1392"/>
                  <a:ext cx="1245" cy="651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2700" dir="108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9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9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9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9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9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9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8"/>
          <p:cNvSpPr>
            <a:spLocks noChangeArrowheads="1"/>
          </p:cNvSpPr>
          <p:nvPr/>
        </p:nvSpPr>
        <p:spPr bwMode="auto">
          <a:xfrm>
            <a:off x="152400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相关关系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类型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21508" name="Object 77"/>
          <p:cNvGraphicFramePr>
            <a:graphicFrameLocks noChangeAspect="1"/>
          </p:cNvGraphicFramePr>
          <p:nvPr/>
        </p:nvGraphicFramePr>
        <p:xfrm>
          <a:off x="2286000" y="1684338"/>
          <a:ext cx="7848600" cy="438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8" name="MS Org Chart" r:id="rId3" imgW="5079960" imgH="1676160" progId="OrgPlusWOPX.4">
                  <p:embed followColorScheme="full"/>
                </p:oleObj>
              </mc:Choice>
              <mc:Fallback>
                <p:oleObj name="MS Org Chart" r:id="rId3" imgW="5079960" imgH="1676160" progId="OrgPlusWOPX.4">
                  <p:embed followColorScheme="full"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684338"/>
                        <a:ext cx="7848600" cy="438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560" y="332656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散点图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例题分析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752600"/>
            <a:ext cx="8001000" cy="4419600"/>
          </a:xfrm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609600" indent="-609600" algn="just">
              <a:defRPr/>
            </a:pPr>
            <a:r>
              <a:rPr lang="en-US" altLang="zh-CN" sz="2800" b="1" dirty="0">
                <a:solidFill>
                  <a:srgbClr val="FFFFB1"/>
                </a:solidFill>
              </a:rPr>
              <a:t>【</a:t>
            </a:r>
            <a:r>
              <a:rPr lang="zh-CN" altLang="en-US" sz="2800" b="1" dirty="0">
                <a:solidFill>
                  <a:srgbClr val="FFFFB1"/>
                </a:solidFill>
              </a:rPr>
              <a:t>例</a:t>
            </a:r>
            <a:r>
              <a:rPr lang="en-US" altLang="zh-CN" sz="2800" b="1" dirty="0">
                <a:solidFill>
                  <a:srgbClr val="FFFFB1"/>
                </a:solidFill>
              </a:rPr>
              <a:t>】</a:t>
            </a:r>
            <a:r>
              <a:rPr lang="zh-CN" altLang="en-US" sz="2800" dirty="0"/>
              <a:t>一家大型商业银行在多个地区设有分行，其业务主要是进行基础设施建设、国家重点项目建设、固定资产投资等项目的贷款。近年来，该银行的贷款额平稳增长，但不良贷款额也有较大比例的增长，这给银行业务的发展带来较大压力。为弄清楚不良贷款形成的原因，管理者希望利用银行业务的有关数据做些定量分析，以便找出控制不良贷款的办法。下面是该银行所属的</a:t>
            </a:r>
            <a:r>
              <a:rPr lang="en-US" altLang="zh-CN" sz="2800" dirty="0"/>
              <a:t>25</a:t>
            </a:r>
            <a:r>
              <a:rPr lang="zh-CN" altLang="en-US" sz="2800" dirty="0"/>
              <a:t>家分行的有关业务数据 </a:t>
            </a:r>
          </a:p>
        </p:txBody>
      </p:sp>
      <p:graphicFrame>
        <p:nvGraphicFramePr>
          <p:cNvPr id="27652" name="Object 6">
            <a:hlinkHover r:id="" action="ppaction://noaction" highlightClick="1"/>
          </p:cNvPr>
          <p:cNvGraphicFramePr>
            <a:graphicFrameLocks noChangeAspect="1"/>
          </p:cNvGraphicFramePr>
          <p:nvPr/>
        </p:nvGraphicFramePr>
        <p:xfrm>
          <a:off x="7100888" y="5562600"/>
          <a:ext cx="2957512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name="剪辑" r:id="rId4" imgW="2827338" imgH="3497263" progId="MS_ClipArt_Gallery.2">
                  <p:embed/>
                </p:oleObj>
              </mc:Choice>
              <mc:Fallback>
                <p:oleObj name="剪辑" r:id="rId4" imgW="2827338" imgH="3497263" progId="MS_ClipArt_Gallery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0888" y="5562600"/>
                        <a:ext cx="2957512" cy="123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散点图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296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57338"/>
            <a:ext cx="9144000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9"/>
          <p:cNvSpPr>
            <a:spLocks noChangeArrowheads="1"/>
          </p:cNvSpPr>
          <p:nvPr/>
        </p:nvSpPr>
        <p:spPr bwMode="auto">
          <a:xfrm>
            <a:off x="152400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散点图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不良贷款对其他变量的散点图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31748" name="Group 8"/>
          <p:cNvGrpSpPr>
            <a:grpSpLocks/>
          </p:cNvGrpSpPr>
          <p:nvPr/>
        </p:nvGrpSpPr>
        <p:grpSpPr bwMode="auto">
          <a:xfrm>
            <a:off x="2362200" y="1557338"/>
            <a:ext cx="7939088" cy="5300662"/>
            <a:chOff x="528" y="960"/>
            <a:chExt cx="5001" cy="3314"/>
          </a:xfrm>
        </p:grpSpPr>
        <p:graphicFrame>
          <p:nvGraphicFramePr>
            <p:cNvPr id="31749" name="Object 4"/>
            <p:cNvGraphicFramePr>
              <a:graphicFrameLocks noChangeAspect="1"/>
            </p:cNvGraphicFramePr>
            <p:nvPr/>
          </p:nvGraphicFramePr>
          <p:xfrm>
            <a:off x="528" y="960"/>
            <a:ext cx="2575" cy="1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3" name="图表" r:id="rId3" imgW="2390851" imgH="2104949" progId="Excel.Chart.8">
                    <p:embed/>
                  </p:oleObj>
                </mc:Choice>
                <mc:Fallback>
                  <p:oleObj name="图表" r:id="rId3" imgW="2390851" imgH="2104949" progId="Excel.Chart.8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960"/>
                          <a:ext cx="2575" cy="16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0" name="Object 5"/>
            <p:cNvGraphicFramePr>
              <a:graphicFrameLocks noChangeAspect="1"/>
            </p:cNvGraphicFramePr>
            <p:nvPr/>
          </p:nvGraphicFramePr>
          <p:xfrm>
            <a:off x="528" y="2523"/>
            <a:ext cx="2575" cy="1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4" name="图表" r:id="rId5" imgW="2390851" imgH="2190902" progId="Excel.Chart.8">
                    <p:embed/>
                  </p:oleObj>
                </mc:Choice>
                <mc:Fallback>
                  <p:oleObj name="图表" r:id="rId5" imgW="2390851" imgH="2190902" progId="Excel.Chart.8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523"/>
                          <a:ext cx="2575" cy="17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1" name="Object 6"/>
            <p:cNvGraphicFramePr>
              <a:graphicFrameLocks noChangeAspect="1"/>
            </p:cNvGraphicFramePr>
            <p:nvPr/>
          </p:nvGraphicFramePr>
          <p:xfrm>
            <a:off x="2971" y="2523"/>
            <a:ext cx="2558" cy="1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5" name="图表" r:id="rId7" imgW="2390851" imgH="2200351" progId="Excel.Chart.8">
                    <p:embed/>
                  </p:oleObj>
                </mc:Choice>
                <mc:Fallback>
                  <p:oleObj name="图表" r:id="rId7" imgW="2390851" imgH="2200351" progId="Excel.Chart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2523"/>
                          <a:ext cx="2558" cy="17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52" name="Object 7"/>
            <p:cNvGraphicFramePr>
              <a:graphicFrameLocks noChangeAspect="1"/>
            </p:cNvGraphicFramePr>
            <p:nvPr/>
          </p:nvGraphicFramePr>
          <p:xfrm>
            <a:off x="2971" y="960"/>
            <a:ext cx="2558" cy="1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6" name="图表" r:id="rId9" imgW="2390851" imgH="2114702" progId="Excel.Chart.8">
                    <p:embed/>
                  </p:oleObj>
                </mc:Choice>
                <mc:Fallback>
                  <p:oleObj name="图表" r:id="rId9" imgW="2390851" imgH="2114702" progId="Excel.Chart.8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960"/>
                          <a:ext cx="2558" cy="16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30FC2AB-FBE4-4016-96BE-E42B22FFC545}"/>
              </a:ext>
            </a:extLst>
          </p:cNvPr>
          <p:cNvCxnSpPr/>
          <p:nvPr/>
        </p:nvCxnSpPr>
        <p:spPr>
          <a:xfrm flipV="1">
            <a:off x="3352800" y="1988840"/>
            <a:ext cx="2743200" cy="14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5F8425D-081F-42D4-85E3-9232B7D4EAC2}"/>
              </a:ext>
            </a:extLst>
          </p:cNvPr>
          <p:cNvCxnSpPr/>
          <p:nvPr/>
        </p:nvCxnSpPr>
        <p:spPr>
          <a:xfrm flipV="1">
            <a:off x="7212862" y="1823756"/>
            <a:ext cx="2743200" cy="14401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60C4A20-EEE3-4631-9D5B-BCFAD57010AD}"/>
              </a:ext>
            </a:extLst>
          </p:cNvPr>
          <p:cNvCxnSpPr/>
          <p:nvPr/>
        </p:nvCxnSpPr>
        <p:spPr>
          <a:xfrm flipV="1">
            <a:off x="3352800" y="1988840"/>
            <a:ext cx="2743200" cy="14401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CBD7F81-7E49-42CE-8D34-B4DDFC0F4669}"/>
              </a:ext>
            </a:extLst>
          </p:cNvPr>
          <p:cNvCxnSpPr/>
          <p:nvPr/>
        </p:nvCxnSpPr>
        <p:spPr>
          <a:xfrm flipV="1">
            <a:off x="3575720" y="4581128"/>
            <a:ext cx="2664743" cy="13681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9DACA17-05E8-47AF-8D6D-38001A7CFC3C}"/>
              </a:ext>
            </a:extLst>
          </p:cNvPr>
          <p:cNvCxnSpPr/>
          <p:nvPr/>
        </p:nvCxnSpPr>
        <p:spPr>
          <a:xfrm flipV="1">
            <a:off x="7212862" y="4437112"/>
            <a:ext cx="2555546" cy="1512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2286000"/>
            <a:ext cx="7772400" cy="1143000"/>
          </a:xfrm>
        </p:spPr>
        <p:txBody>
          <a:bodyPr anchor="ctr" anchorCtr="0">
            <a:normAutofit fontScale="90000"/>
          </a:bodyPr>
          <a:lstStyle/>
          <a:p>
            <a:pPr>
              <a:defRPr/>
            </a:pPr>
            <a:r>
              <a:rPr lang="zh-CN" altLang="en-US" sz="4400" b="1" dirty="0">
                <a:solidFill>
                  <a:srgbClr val="2E2E2E"/>
                </a:solidFill>
                <a:latin typeface="Arial" panose="020B0604020202020204" pitchFamily="34" charset="0"/>
              </a:rPr>
              <a:t>相关关系的描述与测度</a:t>
            </a:r>
            <a:br>
              <a:rPr lang="zh-CN" altLang="en-US" sz="4400" b="1" dirty="0">
                <a:solidFill>
                  <a:srgbClr val="2E2E2E"/>
                </a:solidFill>
                <a:latin typeface="Arial" panose="020B0604020202020204" pitchFamily="34" charset="0"/>
              </a:rPr>
            </a:br>
            <a:r>
              <a:rPr lang="en-US" altLang="zh-CN" sz="4000" b="1" dirty="0">
                <a:solidFill>
                  <a:srgbClr val="2E2E2E"/>
                </a:solidFill>
                <a:latin typeface="Arial" panose="020B0604020202020204" pitchFamily="34" charset="0"/>
              </a:rPr>
              <a:t>(</a:t>
            </a:r>
            <a:r>
              <a:rPr lang="zh-CN" altLang="en-US" sz="4000" b="1" dirty="0">
                <a:solidFill>
                  <a:srgbClr val="2E2E2E"/>
                </a:solidFill>
                <a:latin typeface="Arial" panose="020B0604020202020204" pitchFamily="34" charset="0"/>
              </a:rPr>
              <a:t>相关系数</a:t>
            </a:r>
            <a:r>
              <a:rPr lang="en-US" altLang="zh-CN" sz="4000" b="1" dirty="0">
                <a:solidFill>
                  <a:srgbClr val="2E2E2E"/>
                </a:solidFill>
                <a:latin typeface="Arial" panose="020B0604020202020204" pitchFamily="34" charset="0"/>
              </a:rPr>
              <a:t>)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0" y="332656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相关系数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(correlation coefficient)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700216"/>
            <a:ext cx="8305800" cy="4471987"/>
          </a:xfrm>
        </p:spPr>
        <p:txBody>
          <a:bodyPr>
            <a:normAutofit/>
          </a:bodyPr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dirty="0"/>
              <a:t>度量变量之间关系强度的一个统计量。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dirty="0"/>
              <a:t>对两个变量之间线性相关强度的度量称为简单相关系数。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dirty="0"/>
              <a:t>若相关系数</a:t>
            </a:r>
            <a:r>
              <a:rPr lang="zh-CN" altLang="en-US" sz="2800" dirty="0">
                <a:latin typeface="Times New Roman" panose="02020603050405020304" pitchFamily="18" charset="0"/>
              </a:rPr>
              <a:t>是根据总体全部数据计算的，称为总体相关系数，记为</a:t>
            </a:r>
            <a:r>
              <a:rPr lang="zh-CN" altLang="en-US" sz="2800" b="1" i="1" dirty="0">
                <a:solidFill>
                  <a:srgbClr val="2E2E2E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</a:t>
            </a:r>
            <a:endParaRPr lang="zh-CN" altLang="en-US" sz="2800" b="1" i="1" dirty="0">
              <a:solidFill>
                <a:srgbClr val="2E2E2E"/>
              </a:solidFill>
              <a:latin typeface="Times New Roman" panose="02020603050405020304" pitchFamily="18" charset="0"/>
            </a:endParaRP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dirty="0"/>
              <a:t>若</a:t>
            </a:r>
            <a:r>
              <a:rPr lang="zh-CN" altLang="en-US" sz="2800" dirty="0">
                <a:latin typeface="Times New Roman" panose="02020603050405020304" pitchFamily="18" charset="0"/>
              </a:rPr>
              <a:t>是根据样本数据计算的，则称为样本相关系数，简称为相关系数，记为 </a:t>
            </a:r>
            <a:r>
              <a:rPr lang="en-US" altLang="zh-CN" sz="2800" b="1" i="1" dirty="0">
                <a:solidFill>
                  <a:srgbClr val="2E2E2E"/>
                </a:solidFill>
                <a:latin typeface="Times New Roman" panose="02020603050405020304" pitchFamily="18" charset="0"/>
              </a:rPr>
              <a:t>r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也称为线性相关系数</a:t>
            </a:r>
            <a:r>
              <a:rPr lang="en-US" altLang="zh-CN" sz="2400" dirty="0"/>
              <a:t>(linear correlation coefficient) </a:t>
            </a:r>
            <a:r>
              <a:rPr lang="zh-CN" altLang="en-US" sz="2400" dirty="0"/>
              <a:t>或称为</a:t>
            </a:r>
            <a:r>
              <a:rPr lang="en-US" altLang="zh-CN" sz="2400" dirty="0"/>
              <a:t>Pearson</a:t>
            </a:r>
            <a:r>
              <a:rPr lang="zh-CN" altLang="en-US" sz="2400" dirty="0"/>
              <a:t>相关系数</a:t>
            </a:r>
            <a:r>
              <a:rPr lang="zh-CN" altLang="en-US" sz="2400" dirty="0">
                <a:solidFill>
                  <a:schemeClr val="hlink"/>
                </a:solidFill>
              </a:rPr>
              <a:t> </a:t>
            </a:r>
            <a:r>
              <a:rPr lang="en-US" altLang="zh-CN" sz="2400" dirty="0"/>
              <a:t>(Pearson’s correlation coefficient)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15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相关系数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计算公式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9427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700216"/>
            <a:ext cx="7848600" cy="966787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en-US" altLang="zh-CN" sz="3200" dirty="0">
                <a:solidFill>
                  <a:schemeClr val="accent2"/>
                </a:solidFill>
                <a:latin typeface="Times New Roman" panose="02020603050405020304" pitchFamily="18" charset="0"/>
                <a:sym typeface="Wingdings 3" panose="05040102010807070707" pitchFamily="18" charset="2"/>
              </a:rPr>
              <a:t></a:t>
            </a:r>
            <a:r>
              <a:rPr lang="en-US" altLang="zh-CN" sz="3200" dirty="0">
                <a:latin typeface="Times New Roman" panose="02020603050405020304" pitchFamily="18" charset="0"/>
                <a:sym typeface="Wingdings 3" panose="05040102010807070707" pitchFamily="18" charset="2"/>
              </a:rPr>
              <a:t> </a:t>
            </a:r>
            <a:r>
              <a:rPr lang="zh-CN" altLang="en-US" sz="3200" dirty="0">
                <a:latin typeface="Times New Roman" panose="02020603050405020304" pitchFamily="18" charset="0"/>
              </a:rPr>
              <a:t>样本相关系数的计算公式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8" name="Object 4">
                <a:hlinkClick r:id="" action="ppaction://ole?verb=0"/>
              </p:cNvPr>
              <p:cNvSpPr txBox="1"/>
              <p:nvPr/>
            </p:nvSpPr>
            <p:spPr bwMode="auto">
              <a:xfrm>
                <a:off x="3962400" y="2514600"/>
                <a:ext cx="5878016" cy="221054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868" name="Object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62400" y="2514600"/>
                <a:ext cx="5878016" cy="2210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4278" name="Text Box 6"/>
          <p:cNvSpPr txBox="1">
            <a:spLocks noChangeArrowheads="1"/>
          </p:cNvSpPr>
          <p:nvPr/>
        </p:nvSpPr>
        <p:spPr bwMode="auto">
          <a:xfrm>
            <a:off x="2171701" y="4525089"/>
            <a:ext cx="1752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或化简为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70" name="Object 7">
                <a:hlinkClick r:id="" action="ppaction://ole?verb=0"/>
              </p:cNvPr>
              <p:cNvSpPr txBox="1"/>
              <p:nvPr/>
            </p:nvSpPr>
            <p:spPr bwMode="auto">
              <a:xfrm>
                <a:off x="4038602" y="4343402"/>
                <a:ext cx="6149309" cy="210001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870" name="Object 7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8602" y="4343402"/>
                <a:ext cx="6149309" cy="2100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0" y="381000"/>
            <a:ext cx="7010400" cy="9144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000">
                <a:latin typeface="Arial" panose="020B0604020202020204" pitchFamily="34" charset="0"/>
              </a:rPr>
              <a:t>第</a:t>
            </a:r>
            <a:r>
              <a:rPr lang="en-US" altLang="zh-CN" sz="4000">
                <a:latin typeface="Arial" panose="020B0604020202020204" pitchFamily="34" charset="0"/>
              </a:rPr>
              <a:t>11</a:t>
            </a:r>
            <a:r>
              <a:rPr lang="zh-CN" altLang="en-US" sz="4000">
                <a:latin typeface="Arial" panose="020B0604020202020204" pitchFamily="34" charset="0"/>
              </a:rPr>
              <a:t>章   一元线性回归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1981200"/>
            <a:ext cx="7620000" cy="4114800"/>
          </a:xfrm>
        </p:spPr>
        <p:txBody>
          <a:bodyPr/>
          <a:lstStyle/>
          <a:p>
            <a:pPr algn="l">
              <a:defRPr/>
            </a:pPr>
            <a:r>
              <a:rPr lang="en-US" altLang="zh-CN" sz="3200" b="1" dirty="0">
                <a:cs typeface="Arial" panose="020B0604020202020204" pitchFamily="34" charset="0"/>
              </a:rPr>
              <a:t>11.1</a:t>
            </a:r>
            <a:r>
              <a:rPr lang="en-US" altLang="zh-CN" sz="3200" b="1" dirty="0"/>
              <a:t>   </a:t>
            </a:r>
            <a:r>
              <a:rPr lang="zh-CN" altLang="en-US" sz="3200" b="1" dirty="0"/>
              <a:t>变量间关系的度量 </a:t>
            </a:r>
          </a:p>
          <a:p>
            <a:pPr algn="l">
              <a:defRPr/>
            </a:pPr>
            <a:r>
              <a:rPr lang="en-US" altLang="zh-CN" sz="3200" b="1" dirty="0">
                <a:cs typeface="Arial" panose="020B0604020202020204" pitchFamily="34" charset="0"/>
              </a:rPr>
              <a:t>11.2   </a:t>
            </a:r>
            <a:r>
              <a:rPr lang="zh-CN" altLang="en-US" sz="3200" b="1" dirty="0"/>
              <a:t>一元线性回归</a:t>
            </a:r>
          </a:p>
          <a:p>
            <a:pPr algn="l">
              <a:defRPr/>
            </a:pPr>
            <a:r>
              <a:rPr lang="en-US" altLang="zh-CN" sz="3200" b="1" dirty="0">
                <a:cs typeface="Arial" panose="020B0604020202020204" pitchFamily="34" charset="0"/>
              </a:rPr>
              <a:t>11.3   </a:t>
            </a:r>
            <a:r>
              <a:rPr lang="zh-CN" altLang="en-US" sz="3200" b="1" dirty="0"/>
              <a:t>利用回归方程进行估计和预测</a:t>
            </a:r>
          </a:p>
          <a:p>
            <a:pPr algn="l">
              <a:defRPr/>
            </a:pPr>
            <a:r>
              <a:rPr lang="en-US" altLang="zh-CN" sz="3200" b="1" dirty="0">
                <a:cs typeface="Arial" panose="020B0604020202020204" pitchFamily="34" charset="0"/>
              </a:rPr>
              <a:t>11.4   </a:t>
            </a:r>
            <a:r>
              <a:rPr lang="zh-CN" altLang="en-US" sz="3200" b="1" dirty="0"/>
              <a:t>残差分析</a:t>
            </a:r>
            <a:endParaRPr lang="zh-CN" altLang="en-US" sz="3200" b="1" dirty="0"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相关系数的性质</a:t>
            </a:r>
            <a:endParaRPr lang="zh-CN" altLang="en-US" sz="36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701800"/>
            <a:ext cx="8229600" cy="4679950"/>
          </a:xfrm>
        </p:spPr>
        <p:txBody>
          <a:bodyPr>
            <a:normAutofit/>
          </a:bodyPr>
          <a:lstStyle/>
          <a:p>
            <a:pPr marL="609600" indent="-609600" algn="just">
              <a:lnSpc>
                <a:spcPct val="90000"/>
              </a:lnSpc>
              <a:defRPr/>
            </a:pPr>
            <a:r>
              <a:rPr lang="zh-CN" altLang="en-US" sz="4000" b="1" dirty="0">
                <a:solidFill>
                  <a:srgbClr val="FFFF57"/>
                </a:solidFill>
              </a:rPr>
              <a:t>性质</a:t>
            </a:r>
            <a:r>
              <a:rPr lang="en-US" altLang="zh-CN" sz="4000" b="1" dirty="0">
                <a:solidFill>
                  <a:srgbClr val="FFFF57"/>
                </a:solidFill>
              </a:rPr>
              <a:t>1</a:t>
            </a:r>
            <a:r>
              <a:rPr lang="zh-CN" altLang="en-US" sz="2800" b="1" dirty="0"/>
              <a:t>：</a:t>
            </a:r>
            <a:r>
              <a:rPr lang="en-US" altLang="zh-CN" sz="3600" i="1" dirty="0">
                <a:latin typeface="Times New Roman" panose="02020603050405020304" pitchFamily="18" charset="0"/>
              </a:rPr>
              <a:t>r</a:t>
            </a:r>
            <a:r>
              <a:rPr lang="en-US" altLang="zh-CN" sz="3600" dirty="0">
                <a:latin typeface="Times New Roman" panose="02020603050405020304" pitchFamily="18" charset="0"/>
              </a:rPr>
              <a:t> </a:t>
            </a:r>
            <a:r>
              <a:rPr lang="zh-CN" altLang="en-US" sz="3600" dirty="0">
                <a:latin typeface="Times New Roman" panose="02020603050405020304" pitchFamily="18" charset="0"/>
              </a:rPr>
              <a:t>的取值范围</a:t>
            </a:r>
            <a:r>
              <a:rPr lang="zh-CN" altLang="en-US" sz="3600" dirty="0"/>
              <a:t>是 </a:t>
            </a:r>
            <a:r>
              <a:rPr lang="en-US" altLang="zh-CN" sz="3600" dirty="0"/>
              <a:t>[-1,1]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en-US" altLang="zh-CN" sz="3200" dirty="0">
                <a:cs typeface="Arial" panose="020B0604020202020204" pitchFamily="34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z="3200" i="1" dirty="0">
                <a:latin typeface="Times New Roman" panose="02020603050405020304" pitchFamily="18" charset="0"/>
              </a:rPr>
              <a:t>r</a:t>
            </a:r>
            <a:r>
              <a:rPr lang="en-US" altLang="zh-CN" sz="3200" dirty="0">
                <a:latin typeface="Times New Roman" panose="02020603050405020304" pitchFamily="18" charset="0"/>
                <a:cs typeface="Arial" panose="020B0604020202020204" pitchFamily="34" charset="0"/>
              </a:rPr>
              <a:t>|=</a:t>
            </a:r>
            <a:r>
              <a:rPr lang="en-US" altLang="zh-CN" sz="3200" dirty="0">
                <a:cs typeface="Arial" panose="020B0604020202020204" pitchFamily="34" charset="0"/>
              </a:rPr>
              <a:t>1</a:t>
            </a:r>
            <a:r>
              <a:rPr lang="zh-CN" altLang="en-US" sz="3200" dirty="0">
                <a:cs typeface="Arial" panose="020B0604020202020204" pitchFamily="34" charset="0"/>
              </a:rPr>
              <a:t>，</a:t>
            </a:r>
            <a:r>
              <a:rPr lang="zh-CN" altLang="en-US" sz="3200" dirty="0">
                <a:latin typeface="Times New Roman" panose="02020603050405020304" pitchFamily="18" charset="0"/>
              </a:rPr>
              <a:t>为完全相关</a:t>
            </a:r>
          </a:p>
          <a:p>
            <a:pPr marL="1543050" lvl="2" indent="-457200" algn="just">
              <a:lnSpc>
                <a:spcPct val="90000"/>
              </a:lnSpc>
              <a:defRPr/>
            </a:pPr>
            <a:r>
              <a:rPr lang="en-US" altLang="zh-CN" sz="2400" i="1" dirty="0">
                <a:latin typeface="Times New Roman" panose="02020603050405020304" pitchFamily="18" charset="0"/>
              </a:rPr>
              <a:t>r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dirty="0">
                <a:sym typeface="Symbol" panose="05050102010706020507" pitchFamily="18" charset="2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，为完全正相关</a:t>
            </a:r>
          </a:p>
          <a:p>
            <a:pPr marL="1543050" lvl="2" indent="-457200" algn="just">
              <a:lnSpc>
                <a:spcPct val="90000"/>
              </a:lnSpc>
              <a:defRPr/>
            </a:pPr>
            <a:r>
              <a:rPr lang="en-US" altLang="zh-CN" sz="2400" i="1" dirty="0">
                <a:latin typeface="Times New Roman" panose="02020603050405020304" pitchFamily="18" charset="0"/>
              </a:rPr>
              <a:t>r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dirty="0">
                <a:sym typeface="Symbol" panose="05050102010706020507" pitchFamily="18" charset="2"/>
              </a:rPr>
              <a:t>-1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，为完全负正相关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dirty="0"/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r </a:t>
            </a:r>
            <a:r>
              <a:rPr lang="en-US" altLang="zh-CN" sz="2400" dirty="0">
                <a:latin typeface="Times New Roman" panose="02020603050405020304" pitchFamily="18" charset="0"/>
                <a:cs typeface="Arial" panose="020B0604020202020204" pitchFamily="34" charset="0"/>
              </a:rPr>
              <a:t>= 0</a:t>
            </a:r>
            <a:r>
              <a:rPr lang="zh-CN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，</a:t>
            </a:r>
            <a:r>
              <a:rPr lang="zh-CN" altLang="en-US" sz="2400" dirty="0">
                <a:solidFill>
                  <a:srgbClr val="2E2E2E"/>
                </a:solidFill>
                <a:latin typeface="Times New Roman" panose="02020603050405020304" pitchFamily="18" charset="0"/>
              </a:rPr>
              <a:t>不存在</a:t>
            </a:r>
            <a:r>
              <a:rPr lang="zh-CN" altLang="en-US" sz="2400" b="1" i="1" dirty="0">
                <a:solidFill>
                  <a:srgbClr val="2E2E2E"/>
                </a:solidFill>
                <a:latin typeface="Times New Roman" panose="02020603050405020304" pitchFamily="18" charset="0"/>
              </a:rPr>
              <a:t>线性</a:t>
            </a:r>
            <a:r>
              <a:rPr lang="zh-CN" altLang="en-US" sz="2400" dirty="0">
                <a:solidFill>
                  <a:srgbClr val="2E2E2E"/>
                </a:solidFill>
                <a:latin typeface="Times New Roman" panose="02020603050405020304" pitchFamily="18" charset="0"/>
              </a:rPr>
              <a:t>相关关系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dirty="0"/>
              <a:t> </a:t>
            </a:r>
            <a:r>
              <a:rPr lang="en-US" altLang="zh-CN" sz="2400" dirty="0"/>
              <a:t>-1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en-US" altLang="zh-CN" sz="2400" i="1" dirty="0"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Arial" panose="020B0604020202020204" pitchFamily="34" charset="0"/>
              </a:rPr>
              <a:t>&lt;</a:t>
            </a:r>
            <a:r>
              <a:rPr lang="en-US" altLang="zh-CN" sz="2400" dirty="0">
                <a:cs typeface="Arial" panose="020B0604020202020204" pitchFamily="34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为负相关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en-US" altLang="zh-CN" sz="2400" dirty="0"/>
              <a:t>0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2400" i="1" dirty="0"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zh-CN" sz="2400" dirty="0">
                <a:cs typeface="Arial" panose="020B0604020202020204" pitchFamily="34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Arial" panose="020B0604020202020204" pitchFamily="34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</a:rPr>
              <a:t>为正相关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zh-CN" altLang="en-US" sz="2800" dirty="0">
                <a:latin typeface="Times New Roman" panose="02020603050405020304" pitchFamily="18" charset="0"/>
              </a:rPr>
              <a:t>越趋于</a:t>
            </a:r>
            <a:r>
              <a:rPr lang="en-US" altLang="zh-CN" sz="2800" dirty="0"/>
              <a:t>1</a:t>
            </a:r>
            <a:r>
              <a:rPr lang="zh-CN" altLang="en-US" sz="2800" dirty="0"/>
              <a:t>表示</a:t>
            </a:r>
            <a:r>
              <a:rPr lang="zh-CN" altLang="en-US" sz="2800" dirty="0">
                <a:latin typeface="Times New Roman" panose="02020603050405020304" pitchFamily="18" charset="0"/>
              </a:rPr>
              <a:t>关系越强；</a:t>
            </a: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zh-CN" altLang="en-US" sz="2800" dirty="0">
                <a:latin typeface="Times New Roman" panose="02020603050405020304" pitchFamily="18" charset="0"/>
              </a:rPr>
              <a:t>越趋于</a:t>
            </a:r>
            <a:r>
              <a:rPr lang="en-US" altLang="zh-CN" sz="2800" dirty="0"/>
              <a:t>0</a:t>
            </a:r>
            <a:r>
              <a:rPr lang="zh-CN" altLang="en-US" sz="2800" dirty="0">
                <a:latin typeface="Times New Roman" panose="02020603050405020304" pitchFamily="18" charset="0"/>
              </a:rPr>
              <a:t>表示关系越弱</a:t>
            </a:r>
          </a:p>
        </p:txBody>
      </p:sp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783632" y="260648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相关系数的性质</a:t>
            </a:r>
            <a:endParaRPr lang="zh-CN" altLang="en-US" sz="3600" b="1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72451" name="Rectangle 3"/>
          <p:cNvSpPr>
            <a:spLocks noGrp="1" noChangeArrowheads="1"/>
          </p:cNvSpPr>
          <p:nvPr>
            <p:ph idx="1"/>
          </p:nvPr>
        </p:nvSpPr>
        <p:spPr>
          <a:xfrm>
            <a:off x="1847853" y="1628778"/>
            <a:ext cx="8569325" cy="4537075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600" b="1" dirty="0">
                <a:solidFill>
                  <a:srgbClr val="FFFF57"/>
                </a:solidFill>
              </a:rPr>
              <a:t>性质</a:t>
            </a:r>
            <a:r>
              <a:rPr lang="en-US" altLang="zh-CN" sz="2600" b="1" dirty="0">
                <a:solidFill>
                  <a:srgbClr val="FFFF57"/>
                </a:solidFill>
              </a:rPr>
              <a:t>2</a:t>
            </a:r>
            <a:r>
              <a:rPr lang="zh-CN" altLang="en-US" sz="2600" b="1" dirty="0"/>
              <a:t>：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zh-CN" altLang="en-US" sz="2600" dirty="0"/>
              <a:t>具有对称性。即</a:t>
            </a:r>
            <a:r>
              <a:rPr lang="en-US" altLang="zh-CN" sz="2600" i="1" dirty="0">
                <a:latin typeface="Times New Roman" panose="02020603050405020304" pitchFamily="18" charset="0"/>
              </a:rPr>
              <a:t>x</a:t>
            </a:r>
            <a:r>
              <a:rPr lang="zh-CN" altLang="en-US" sz="2600" dirty="0"/>
              <a:t>与</a:t>
            </a:r>
            <a:r>
              <a:rPr lang="en-US" altLang="zh-CN" sz="2600" i="1" dirty="0">
                <a:latin typeface="Times New Roman" panose="02020603050405020304" pitchFamily="18" charset="0"/>
              </a:rPr>
              <a:t>y</a:t>
            </a:r>
            <a:r>
              <a:rPr lang="zh-CN" altLang="en-US" sz="2600" dirty="0"/>
              <a:t>之间的相关系数和</a:t>
            </a:r>
            <a:r>
              <a:rPr lang="en-US" altLang="zh-CN" sz="2600" i="1" dirty="0">
                <a:latin typeface="Times New Roman" panose="02020603050405020304" pitchFamily="18" charset="0"/>
              </a:rPr>
              <a:t>y</a:t>
            </a:r>
            <a:r>
              <a:rPr lang="zh-CN" altLang="en-US" sz="2600" dirty="0"/>
              <a:t>与</a:t>
            </a:r>
            <a:r>
              <a:rPr lang="en-US" altLang="zh-CN" sz="2600" i="1" dirty="0">
                <a:latin typeface="Times New Roman" panose="02020603050405020304" pitchFamily="18" charset="0"/>
              </a:rPr>
              <a:t>x</a:t>
            </a:r>
            <a:r>
              <a:rPr lang="zh-CN" altLang="en-US" sz="2600" dirty="0"/>
              <a:t>之间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600" dirty="0"/>
              <a:t>            的相关系数相等，即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r</a:t>
            </a:r>
            <a:r>
              <a:rPr lang="en-US" altLang="zh-CN" sz="2600" i="1" baseline="-25000" dirty="0" err="1">
                <a:latin typeface="Times New Roman" panose="02020603050405020304" pitchFamily="18" charset="0"/>
              </a:rPr>
              <a:t>xy</a:t>
            </a:r>
            <a:r>
              <a:rPr lang="en-US" altLang="zh-CN" sz="2600" dirty="0"/>
              <a:t>= </a:t>
            </a:r>
            <a:r>
              <a:rPr lang="en-US" altLang="zh-CN" sz="2600" i="1" dirty="0" err="1">
                <a:latin typeface="Times New Roman" panose="02020603050405020304" pitchFamily="18" charset="0"/>
              </a:rPr>
              <a:t>r</a:t>
            </a:r>
            <a:r>
              <a:rPr lang="en-US" altLang="zh-CN" sz="2600" i="1" baseline="-25000" dirty="0" err="1">
                <a:latin typeface="Times New Roman" panose="02020603050405020304" pitchFamily="18" charset="0"/>
              </a:rPr>
              <a:t>yx</a:t>
            </a:r>
            <a:r>
              <a:rPr lang="zh-CN" altLang="en-US" sz="2600" i="1" baseline="-25000" dirty="0">
                <a:latin typeface="Times New Roman" panose="02020603050405020304" pitchFamily="18" charset="0"/>
              </a:rPr>
              <a:t>。</a:t>
            </a:r>
            <a:endParaRPr lang="en-US" altLang="zh-CN" sz="2600" i="1" baseline="-25000" dirty="0">
              <a:latin typeface="Times New Roman" panose="02020603050405020304" pitchFamily="18" charset="0"/>
            </a:endParaRP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600" b="1" dirty="0">
                <a:solidFill>
                  <a:srgbClr val="FFFF57"/>
                </a:solidFill>
              </a:rPr>
              <a:t>性质</a:t>
            </a:r>
            <a:r>
              <a:rPr lang="en-US" altLang="zh-CN" sz="2600" b="1" dirty="0">
                <a:solidFill>
                  <a:srgbClr val="FFFF57"/>
                </a:solidFill>
              </a:rPr>
              <a:t>3</a:t>
            </a:r>
            <a:r>
              <a:rPr lang="zh-CN" altLang="en-US" sz="2600" b="1" dirty="0"/>
              <a:t>：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zh-CN" altLang="en-US" sz="2600" dirty="0"/>
              <a:t>数值大小与</a:t>
            </a:r>
            <a:r>
              <a:rPr lang="en-US" altLang="zh-CN" sz="2600" i="1" dirty="0">
                <a:latin typeface="Times New Roman" panose="02020603050405020304" pitchFamily="18" charset="0"/>
              </a:rPr>
              <a:t>x</a:t>
            </a:r>
            <a:r>
              <a:rPr lang="zh-CN" altLang="en-US" sz="2600" dirty="0"/>
              <a:t>和</a:t>
            </a:r>
            <a:r>
              <a:rPr lang="en-US" altLang="zh-CN" sz="2600" i="1" dirty="0">
                <a:latin typeface="Times New Roman" panose="02020603050405020304" pitchFamily="18" charset="0"/>
              </a:rPr>
              <a:t>y</a:t>
            </a:r>
            <a:r>
              <a:rPr lang="zh-CN" altLang="en-US" sz="2600" dirty="0"/>
              <a:t>原点及尺度无关，即改变</a:t>
            </a:r>
            <a:r>
              <a:rPr lang="en-US" altLang="zh-CN" sz="2600" i="1" dirty="0">
                <a:latin typeface="Times New Roman" panose="02020603050405020304" pitchFamily="18" charset="0"/>
              </a:rPr>
              <a:t>x</a:t>
            </a:r>
            <a:r>
              <a:rPr lang="zh-CN" altLang="en-US" sz="2600" dirty="0"/>
              <a:t>和</a:t>
            </a:r>
            <a:r>
              <a:rPr lang="en-US" altLang="zh-CN" sz="2600" i="1" dirty="0">
                <a:latin typeface="Times New Roman" panose="02020603050405020304" pitchFamily="18" charset="0"/>
              </a:rPr>
              <a:t>y</a:t>
            </a:r>
            <a:r>
              <a:rPr lang="zh-CN" altLang="en-US" sz="2600" dirty="0"/>
              <a:t>的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600" dirty="0"/>
              <a:t>            数据原点及计量尺度，并不改变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zh-CN" altLang="en-US" sz="2600" dirty="0"/>
              <a:t>数值大小。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600" b="1" dirty="0">
                <a:solidFill>
                  <a:srgbClr val="FFFF57"/>
                </a:solidFill>
              </a:rPr>
              <a:t>性质</a:t>
            </a:r>
            <a:r>
              <a:rPr lang="en-US" altLang="zh-CN" sz="2600" b="1" dirty="0">
                <a:solidFill>
                  <a:srgbClr val="FFFF57"/>
                </a:solidFill>
              </a:rPr>
              <a:t>4</a:t>
            </a:r>
            <a:r>
              <a:rPr lang="zh-CN" altLang="en-US" sz="2600" b="1" dirty="0"/>
              <a:t>：</a:t>
            </a:r>
            <a:r>
              <a:rPr lang="zh-CN" altLang="en-US" sz="2600" dirty="0"/>
              <a:t>仅仅是</a:t>
            </a:r>
            <a:r>
              <a:rPr lang="en-US" altLang="zh-CN" sz="2600" i="1" dirty="0">
                <a:latin typeface="Times New Roman" panose="02020603050405020304" pitchFamily="18" charset="0"/>
              </a:rPr>
              <a:t>x</a:t>
            </a:r>
            <a:r>
              <a:rPr lang="zh-CN" altLang="en-US" sz="2600" dirty="0"/>
              <a:t>与</a:t>
            </a:r>
            <a:r>
              <a:rPr lang="en-US" altLang="zh-CN" sz="2600" i="1" dirty="0">
                <a:latin typeface="Times New Roman" panose="02020603050405020304" pitchFamily="18" charset="0"/>
              </a:rPr>
              <a:t>y</a:t>
            </a:r>
            <a:r>
              <a:rPr lang="zh-CN" altLang="en-US" sz="2600" dirty="0"/>
              <a:t>之间线性关系的一个度量，它不能用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600" dirty="0"/>
              <a:t>            于描述非线性关系。这意为着， 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en-US" altLang="zh-CN" sz="2600" dirty="0"/>
              <a:t>=0</a:t>
            </a:r>
            <a:r>
              <a:rPr lang="zh-CN" altLang="en-US" sz="2600" dirty="0"/>
              <a:t>只表示两个变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600" dirty="0"/>
              <a:t>            量之间不存在线性相关关系，并不说明变量之间没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600" dirty="0"/>
              <a:t>            有任何关系。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600" b="1" dirty="0">
                <a:solidFill>
                  <a:srgbClr val="FFFF57"/>
                </a:solidFill>
              </a:rPr>
              <a:t>性质</a:t>
            </a:r>
            <a:r>
              <a:rPr lang="en-US" altLang="zh-CN" sz="2600" b="1" dirty="0">
                <a:solidFill>
                  <a:srgbClr val="FFFF57"/>
                </a:solidFill>
              </a:rPr>
              <a:t>5</a:t>
            </a:r>
            <a:r>
              <a:rPr lang="zh-CN" altLang="en-US" sz="2600" b="1" dirty="0"/>
              <a:t>：</a:t>
            </a:r>
            <a:r>
              <a:rPr lang="en-US" altLang="zh-CN" sz="2600" i="1" dirty="0">
                <a:latin typeface="Times New Roman" panose="02020603050405020304" pitchFamily="18" charset="0"/>
              </a:rPr>
              <a:t>r</a:t>
            </a:r>
            <a:r>
              <a:rPr lang="zh-CN" altLang="en-US" sz="2600" dirty="0"/>
              <a:t>虽然是两个变量之间线性关系的一个度量，却不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600" dirty="0"/>
              <a:t>            一定意味着</a:t>
            </a:r>
            <a:r>
              <a:rPr lang="en-US" altLang="zh-CN" sz="2600" i="1" dirty="0">
                <a:latin typeface="Times New Roman" panose="02020603050405020304" pitchFamily="18" charset="0"/>
              </a:rPr>
              <a:t>x</a:t>
            </a:r>
            <a:r>
              <a:rPr lang="zh-CN" altLang="en-US" sz="2600" dirty="0"/>
              <a:t>与</a:t>
            </a:r>
            <a:r>
              <a:rPr lang="en-US" altLang="zh-CN" sz="2600" i="1" dirty="0">
                <a:latin typeface="Times New Roman" panose="02020603050405020304" pitchFamily="18" charset="0"/>
              </a:rPr>
              <a:t>y</a:t>
            </a:r>
            <a:r>
              <a:rPr lang="zh-CN" altLang="en-US" sz="2600" dirty="0"/>
              <a:t>一定有因果关系。</a:t>
            </a:r>
          </a:p>
        </p:txBody>
      </p:sp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8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相关系数的经验解释</a:t>
            </a:r>
            <a:endParaRPr lang="zh-CN" altLang="en-US" sz="3600" b="1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>
          <a:xfrm>
            <a:off x="2063750" y="1700216"/>
            <a:ext cx="8135938" cy="4465637"/>
          </a:xfrm>
        </p:spPr>
        <p:txBody>
          <a:bodyPr>
            <a:normAutofit/>
          </a:bodyPr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en-US" altLang="zh-CN" sz="2800" dirty="0"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</a:t>
            </a:r>
            <a:r>
              <a:rPr lang="en-US" altLang="zh-CN" sz="2800" dirty="0"/>
              <a:t>0.8</a:t>
            </a:r>
            <a:r>
              <a:rPr lang="zh-CN" altLang="en-US" sz="2800" dirty="0"/>
              <a:t>时，可视为两个变量之间高度相关。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en-US" altLang="zh-CN" sz="2800" dirty="0"/>
              <a:t>0.5</a:t>
            </a:r>
            <a:r>
              <a:rPr lang="en-US" altLang="zh-CN" sz="2800" dirty="0">
                <a:sym typeface="Symbol" panose="05050102010706020507" pitchFamily="18" charset="2"/>
              </a:rPr>
              <a:t></a:t>
            </a: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z="2800" dirty="0"/>
              <a:t>&lt;0.8</a:t>
            </a:r>
            <a:r>
              <a:rPr lang="zh-CN" altLang="en-US" sz="2800" dirty="0"/>
              <a:t>时，可视为中度相关。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en-US" altLang="zh-CN" sz="2800" dirty="0"/>
              <a:t>0.3</a:t>
            </a:r>
            <a:r>
              <a:rPr lang="en-US" altLang="zh-CN" sz="2800" dirty="0">
                <a:sym typeface="Symbol" panose="05050102010706020507" pitchFamily="18" charset="2"/>
              </a:rPr>
              <a:t></a:t>
            </a: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z="2800" dirty="0"/>
              <a:t>&lt;0.5</a:t>
            </a:r>
            <a:r>
              <a:rPr lang="zh-CN" altLang="en-US" sz="2800" dirty="0"/>
              <a:t>时，视为低度相关。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z="2800" i="1" dirty="0">
                <a:latin typeface="Times New Roman" panose="02020603050405020304" pitchFamily="18" charset="0"/>
              </a:rPr>
              <a:t>r</a:t>
            </a:r>
            <a:r>
              <a:rPr lang="en-US" altLang="zh-CN" sz="2800" dirty="0">
                <a:latin typeface="Times New Roman" panose="02020603050405020304" pitchFamily="18" charset="0"/>
                <a:cs typeface="Arial" panose="020B0604020202020204" pitchFamily="34" charset="0"/>
              </a:rPr>
              <a:t>|</a:t>
            </a:r>
            <a:r>
              <a:rPr lang="en-US" altLang="zh-CN" sz="2800" dirty="0"/>
              <a:t>&lt;0.3</a:t>
            </a:r>
            <a:r>
              <a:rPr lang="zh-CN" altLang="en-US" sz="2800" dirty="0"/>
              <a:t>时，说明两个变量之间的相关程度极弱，可视为不相关。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dirty="0"/>
              <a:t>上述解释必须建立在对相关系数的显著性进行检验的基础之上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6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7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654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相关系数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63908" name="Rectangle 4"/>
          <p:cNvSpPr>
            <a:spLocks noGrp="1" noChangeArrowheads="1"/>
          </p:cNvSpPr>
          <p:nvPr>
            <p:ph idx="1"/>
          </p:nvPr>
        </p:nvSpPr>
        <p:spPr>
          <a:xfrm>
            <a:off x="1847853" y="1844675"/>
            <a:ext cx="4752975" cy="457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zh-CN" sz="3600" b="1">
                <a:solidFill>
                  <a:schemeClr val="accent2"/>
                </a:solidFill>
                <a:sym typeface="Wingdings" panose="05000000000000000000" pitchFamily="2" charset="2"/>
              </a:rPr>
              <a:t></a:t>
            </a:r>
            <a:r>
              <a:rPr lang="zh-CN" altLang="en-US" sz="2800" b="1">
                <a:solidFill>
                  <a:schemeClr val="hlink"/>
                </a:solidFill>
                <a:hlinkClick r:id="rId3" action="ppaction://hlinkfile"/>
              </a:rPr>
              <a:t>用</a:t>
            </a:r>
            <a:r>
              <a:rPr lang="en-US" altLang="zh-CN" sz="2800" b="1">
                <a:solidFill>
                  <a:schemeClr val="hlink"/>
                </a:solidFill>
                <a:hlinkClick r:id="rId3" action="ppaction://hlinkfile"/>
              </a:rPr>
              <a:t>Excel</a:t>
            </a:r>
            <a:r>
              <a:rPr lang="zh-CN" altLang="en-US" sz="2800" b="1">
                <a:solidFill>
                  <a:schemeClr val="hlink"/>
                </a:solidFill>
                <a:hlinkClick r:id="rId3" action="ppaction://hlinkfile"/>
              </a:rPr>
              <a:t>计算相关系数</a:t>
            </a:r>
            <a:endParaRPr lang="zh-CN" altLang="en-US" sz="2800" b="1">
              <a:solidFill>
                <a:schemeClr val="hlink"/>
              </a:solidFill>
            </a:endParaRPr>
          </a:p>
        </p:txBody>
      </p:sp>
      <p:pic>
        <p:nvPicPr>
          <p:cNvPr id="4506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2492375"/>
            <a:ext cx="8135938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Oval 8"/>
          <p:cNvSpPr>
            <a:spLocks noChangeArrowheads="1"/>
          </p:cNvSpPr>
          <p:nvPr/>
        </p:nvSpPr>
        <p:spPr bwMode="auto">
          <a:xfrm>
            <a:off x="3935413" y="4005263"/>
            <a:ext cx="1008062" cy="576262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5062" name="Oval 9"/>
          <p:cNvSpPr>
            <a:spLocks noChangeArrowheads="1"/>
          </p:cNvSpPr>
          <p:nvPr/>
        </p:nvSpPr>
        <p:spPr bwMode="auto">
          <a:xfrm>
            <a:off x="6383341" y="5516563"/>
            <a:ext cx="1081087" cy="576262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2286000"/>
            <a:ext cx="7772400" cy="11430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相关系数的显著性检验</a:t>
            </a:r>
            <a:endParaRPr lang="zh-CN" altLang="en-US" sz="4000" b="1" dirty="0">
              <a:solidFill>
                <a:srgbClr val="2E2E2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87682"/>
            <a:ext cx="7010400" cy="990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相关系数的显著性检验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检验的步骤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68003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628778"/>
            <a:ext cx="8229600" cy="271462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zh-CN" sz="2800" dirty="0"/>
              <a:t>1.   </a:t>
            </a:r>
            <a:r>
              <a:rPr lang="zh-CN" altLang="en-US" sz="2800" dirty="0"/>
              <a:t>检验两个变量之间是否存在线性相关关系。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2"/>
              <a:defRPr/>
            </a:pPr>
            <a:r>
              <a:rPr lang="zh-CN" altLang="en-US" sz="2800" dirty="0"/>
              <a:t>等价于对回归系数 </a:t>
            </a:r>
            <a:r>
              <a:rPr lang="en-US" altLang="zh-CN" sz="2800" i="1" dirty="0">
                <a:latin typeface="Symbol" panose="05050102010706020507" pitchFamily="18" charset="2"/>
              </a:rPr>
              <a:t>b</a:t>
            </a:r>
            <a:r>
              <a:rPr lang="en-US" altLang="zh-CN" sz="2800" baseline="-25000" dirty="0"/>
              <a:t>1</a:t>
            </a:r>
            <a:r>
              <a:rPr lang="zh-CN" altLang="en-US" sz="2800" dirty="0"/>
              <a:t>的检验。</a:t>
            </a:r>
          </a:p>
          <a:p>
            <a:pPr marL="609600" indent="-609600">
              <a:lnSpc>
                <a:spcPct val="90000"/>
              </a:lnSpc>
              <a:buFontTx/>
              <a:buAutoNum type="arabicPeriod" startAt="2"/>
              <a:defRPr/>
            </a:pPr>
            <a:r>
              <a:rPr lang="zh-CN" altLang="en-US" sz="2800" dirty="0"/>
              <a:t>采用</a:t>
            </a:r>
            <a:r>
              <a:rPr lang="en-US" altLang="zh-CN" sz="2800" dirty="0" err="1"/>
              <a:t>R.A.Fisher</a:t>
            </a:r>
            <a:r>
              <a:rPr lang="zh-CN" altLang="en-US" sz="2800" dirty="0">
                <a:latin typeface="Times New Roman" panose="02020603050405020304" pitchFamily="18" charset="0"/>
              </a:rPr>
              <a:t>提出的 </a:t>
            </a:r>
            <a:r>
              <a:rPr lang="en-US" altLang="zh-CN" sz="2800" i="1" dirty="0">
                <a:latin typeface="+mn-ea"/>
              </a:rPr>
              <a:t>t</a:t>
            </a:r>
            <a:r>
              <a:rPr lang="zh-CN" altLang="en-US" sz="2800" dirty="0"/>
              <a:t>检验，检验的步骤为</a:t>
            </a:r>
          </a:p>
          <a:p>
            <a:pPr marL="1219200" lvl="1" indent="-533400">
              <a:lnSpc>
                <a:spcPct val="90000"/>
              </a:lnSpc>
              <a:defRPr/>
            </a:pPr>
            <a:r>
              <a:rPr lang="zh-CN" altLang="en-US" sz="2400" dirty="0"/>
              <a:t>提出假设：</a:t>
            </a:r>
            <a:r>
              <a:rPr lang="en-US" altLang="zh-CN" sz="2400" i="1" dirty="0">
                <a:latin typeface="Times New Roman" panose="02020603050405020304" pitchFamily="18" charset="0"/>
              </a:rPr>
              <a:t>H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：</a:t>
            </a:r>
            <a:r>
              <a:rPr lang="zh-CN" altLang="en-US" sz="2400" i="1" dirty="0">
                <a:sym typeface="Symbol" panose="05050102010706020507" pitchFamily="18" charset="2"/>
              </a:rPr>
              <a:t></a:t>
            </a:r>
            <a:r>
              <a:rPr lang="zh-CN" altLang="en-US" sz="2400" dirty="0">
                <a:sym typeface="Symbol" panose="05050102010706020507" pitchFamily="18" charset="2"/>
              </a:rPr>
              <a:t>   ；</a:t>
            </a:r>
            <a:r>
              <a:rPr lang="en-US" altLang="zh-CN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400" baseline="-25000" dirty="0">
                <a:sym typeface="Symbol" panose="05050102010706020507" pitchFamily="18" charset="2"/>
              </a:rPr>
              <a:t>1</a:t>
            </a:r>
            <a:r>
              <a:rPr lang="zh-CN" altLang="en-US" sz="2400" dirty="0">
                <a:sym typeface="Symbol" panose="05050102010706020507" pitchFamily="18" charset="2"/>
              </a:rPr>
              <a:t>：</a:t>
            </a:r>
            <a:r>
              <a:rPr lang="zh-CN" altLang="en-US" sz="2400" i="1" dirty="0">
                <a:sym typeface="Symbol" panose="05050102010706020507" pitchFamily="18" charset="2"/>
              </a:rPr>
              <a:t></a:t>
            </a:r>
            <a:r>
              <a:rPr lang="zh-CN" altLang="en-US" sz="2400" dirty="0">
                <a:sym typeface="Symbol" panose="05050102010706020507" pitchFamily="18" charset="2"/>
              </a:rPr>
              <a:t>  </a:t>
            </a:r>
            <a:r>
              <a:rPr lang="en-US" altLang="zh-CN" sz="2400" dirty="0">
                <a:sym typeface="Symbol" panose="05050102010706020507" pitchFamily="18" charset="2"/>
              </a:rPr>
              <a:t>0</a:t>
            </a:r>
          </a:p>
        </p:txBody>
      </p:sp>
      <p:grpSp>
        <p:nvGrpSpPr>
          <p:cNvPr id="768008" name="Group 8"/>
          <p:cNvGrpSpPr>
            <a:grpSpLocks/>
          </p:cNvGrpSpPr>
          <p:nvPr/>
        </p:nvGrpSpPr>
        <p:grpSpPr bwMode="auto">
          <a:xfrm>
            <a:off x="2133600" y="3829795"/>
            <a:ext cx="7924800" cy="1729043"/>
            <a:chOff x="528" y="2749"/>
            <a:chExt cx="4186" cy="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58" name="Object 5">
                  <a:hlinkClick r:id="" action="ppaction://ole?verb=0"/>
                </p:cNvPr>
                <p:cNvSpPr txBox="1"/>
                <p:nvPr/>
              </p:nvSpPr>
              <p:spPr bwMode="auto">
                <a:xfrm>
                  <a:off x="2621" y="2749"/>
                  <a:ext cx="2093" cy="598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ad>
                          <m:radPr>
                            <m:degHide m:val="on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num>
                              <m:den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158" name="Object 5">
                  <a:hlinkClick r:id="" action="ppaction://ole?verb=0"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1" y="2749"/>
                  <a:ext cx="2093" cy="5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8006" name="Rectangle 6"/>
            <p:cNvSpPr>
              <a:spLocks noChangeArrowheads="1"/>
            </p:cNvSpPr>
            <p:nvPr/>
          </p:nvSpPr>
          <p:spPr bwMode="auto">
            <a:xfrm>
              <a:off x="528" y="2832"/>
              <a:ext cx="283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Char char="n"/>
                <a:defRPr/>
              </a:pPr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    </a:t>
              </a:r>
              <a:r>
                <a:rPr lang="zh-CN" alt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计算检验的统计量：</a:t>
              </a:r>
            </a:p>
          </p:txBody>
        </p:sp>
      </p:grpSp>
      <p:sp>
        <p:nvSpPr>
          <p:cNvPr id="768007" name="Rectangle 7"/>
          <p:cNvSpPr>
            <a:spLocks noChangeArrowheads="1"/>
          </p:cNvSpPr>
          <p:nvPr/>
        </p:nvSpPr>
        <p:spPr bwMode="auto">
          <a:xfrm>
            <a:off x="2183934" y="5223714"/>
            <a:ext cx="7696197" cy="149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   </a:t>
            </a:r>
            <a:r>
              <a:rPr lang="zh-CN" altLang="en-US" sz="24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确定显著性水平，并作出决策</a:t>
            </a:r>
          </a:p>
          <a:p>
            <a:pPr lvl="2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zh-CN" altLang="en-US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若</a:t>
            </a:r>
            <a:r>
              <a:rPr lang="en-US" altLang="zh-CN" sz="2400" i="1" dirty="0">
                <a:solidFill>
                  <a:srgbClr val="2E2E2E"/>
                </a:solidFill>
                <a:latin typeface="+mn-ea"/>
                <a:sym typeface="Symbol" panose="05050102010706020507" pitchFamily="18" charset="2"/>
              </a:rPr>
              <a:t>t</a:t>
            </a:r>
            <a:r>
              <a:rPr lang="en-US" altLang="zh-CN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&gt;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t</a:t>
            </a:r>
            <a:r>
              <a:rPr lang="en-US" altLang="zh-CN" sz="2800" baseline="-25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</a:t>
            </a:r>
            <a:r>
              <a:rPr lang="zh-CN" altLang="en-US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，拒绝</a:t>
            </a:r>
            <a:r>
              <a:rPr lang="en-US" altLang="zh-CN" sz="28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800" baseline="-25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  <a:endParaRPr lang="en-US" altLang="zh-CN" sz="2800" dirty="0">
              <a:solidFill>
                <a:srgbClr val="2E2E2E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  <a:p>
            <a:pPr lvl="2">
              <a:spcBef>
                <a:spcPct val="20000"/>
              </a:spcBef>
              <a:buClr>
                <a:schemeClr val="tx2"/>
              </a:buClr>
              <a:buFontTx/>
              <a:buChar char="•"/>
              <a:defRPr/>
            </a:pPr>
            <a:r>
              <a:rPr lang="en-US" altLang="zh-CN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zh-CN" altLang="en-US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若</a:t>
            </a:r>
            <a:r>
              <a:rPr lang="en-US" altLang="zh-CN" sz="2400" i="1" dirty="0">
                <a:solidFill>
                  <a:srgbClr val="2E2E2E"/>
                </a:solidFill>
                <a:latin typeface="+mn-ea"/>
                <a:sym typeface="Symbol" panose="05050102010706020507" pitchFamily="18" charset="2"/>
              </a:rPr>
              <a:t>t</a:t>
            </a:r>
            <a:r>
              <a:rPr lang="en-US" altLang="zh-CN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&lt;</a:t>
            </a:r>
            <a:r>
              <a:rPr lang="en-US" altLang="zh-CN" sz="2400" i="1" dirty="0">
                <a:latin typeface="+mn-ea"/>
                <a:sym typeface="Symbol" panose="05050102010706020507" pitchFamily="18" charset="2"/>
              </a:rPr>
              <a:t>t</a:t>
            </a:r>
            <a:r>
              <a:rPr lang="en-US" altLang="zh-CN" sz="2800" baseline="-25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</a:t>
            </a:r>
            <a:r>
              <a:rPr lang="zh-CN" altLang="en-US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，不拒绝</a:t>
            </a:r>
            <a:r>
              <a:rPr lang="en-US" altLang="zh-CN" sz="28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800" baseline="-25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6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8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3" grpId="0" build="p" autoUpdateAnimBg="0"/>
      <p:bldP spid="768007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32656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相关系数的显著性检验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例题分析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86083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700216"/>
            <a:ext cx="8229600" cy="172878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zh-CN" altLang="en-US" sz="2800" b="1" dirty="0">
                <a:latin typeface="Times New Roman" panose="02020603050405020304" pitchFamily="18" charset="0"/>
              </a:rPr>
              <a:t>对不良贷款与贷款余额之间的相关系数进行显著性检验</a:t>
            </a:r>
            <a:r>
              <a:rPr lang="en-US" altLang="zh-CN" sz="2800" b="1" dirty="0"/>
              <a:t>(</a:t>
            </a:r>
            <a:r>
              <a:rPr lang="en-US" altLang="zh-CN" sz="2800" b="1" i="1" dirty="0">
                <a:sym typeface="Symbol" panose="05050102010706020507" pitchFamily="18" charset="2"/>
              </a:rPr>
              <a:t></a:t>
            </a:r>
            <a:r>
              <a:rPr lang="en-US" altLang="zh-CN" sz="2800" b="1" dirty="0">
                <a:sym typeface="Symbol" panose="05050102010706020507" pitchFamily="18" charset="2"/>
              </a:rPr>
              <a:t>0.05</a:t>
            </a:r>
            <a:r>
              <a:rPr lang="en-US" altLang="zh-CN" sz="2800" b="1" dirty="0"/>
              <a:t>)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dirty="0"/>
              <a:t>提</a:t>
            </a:r>
            <a:r>
              <a:rPr lang="zh-CN" altLang="en-US" sz="2800" dirty="0">
                <a:latin typeface="Times New Roman" panose="02020603050405020304" pitchFamily="18" charset="0"/>
              </a:rPr>
              <a:t>出假设：</a:t>
            </a:r>
            <a:r>
              <a:rPr lang="en-US" altLang="zh-CN" sz="2800" i="1" dirty="0">
                <a:latin typeface="Times New Roman" panose="02020603050405020304" pitchFamily="18" charset="0"/>
              </a:rPr>
              <a:t>H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</a:rPr>
              <a:t>：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  ；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zh-CN" altLang="en-US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  </a:t>
            </a: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dirty="0">
                <a:sym typeface="Symbol" panose="05050102010706020507" pitchFamily="18" charset="2"/>
              </a:rPr>
              <a:t>计算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检验的统计量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085" name="Object 5">
                <a:hlinkClick r:id="" action="ppaction://ole?verb=0"/>
              </p:cNvPr>
              <p:cNvSpPr txBox="1"/>
              <p:nvPr/>
            </p:nvSpPr>
            <p:spPr bwMode="auto">
              <a:xfrm>
                <a:off x="3024191" y="3467103"/>
                <a:ext cx="4943475" cy="96996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0.8436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25−2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1−0.843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=7.5344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86085" name="Object 5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4191" y="3467103"/>
                <a:ext cx="4943475" cy="969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6087" name="Rectangle 7"/>
          <p:cNvSpPr>
            <a:spLocks noChangeArrowheads="1"/>
          </p:cNvSpPr>
          <p:nvPr/>
        </p:nvSpPr>
        <p:spPr bwMode="auto">
          <a:xfrm>
            <a:off x="2133600" y="4514853"/>
            <a:ext cx="83058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3.  </a:t>
            </a:r>
            <a:r>
              <a:rPr lang="zh-CN" altLang="en-US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根据</a:t>
            </a:r>
            <a:r>
              <a:rPr lang="zh-CN" altLang="en-US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显著性水平</a:t>
            </a:r>
            <a:r>
              <a:rPr lang="zh-CN" altLang="en-US" sz="2600" b="1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zh-CN" altLang="en-US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＝</a:t>
            </a:r>
            <a:r>
              <a:rPr lang="en-US" altLang="zh-CN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0.05</a:t>
            </a:r>
            <a:r>
              <a:rPr lang="zh-CN" altLang="en-US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，查</a:t>
            </a:r>
            <a:r>
              <a:rPr lang="en-US" altLang="zh-CN" sz="2600" b="1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zh-CN" altLang="en-US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分布表得</a:t>
            </a:r>
            <a:r>
              <a:rPr lang="en-US" altLang="zh-CN" sz="2600" b="1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en-US" altLang="zh-CN" sz="2600" b="1" baseline="-25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</a:t>
            </a:r>
            <a:r>
              <a:rPr lang="en-US" altLang="zh-CN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(</a:t>
            </a:r>
            <a:r>
              <a:rPr lang="en-US" altLang="zh-CN" sz="2600" b="1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n</a:t>
            </a:r>
            <a:r>
              <a:rPr lang="en-US" altLang="zh-CN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-2)=2.069</a:t>
            </a:r>
          </a:p>
          <a:p>
            <a:pPr lvl="1" algn="just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§"/>
              <a:defRPr/>
            </a:pPr>
            <a:r>
              <a:rPr lang="zh-CN" altLang="en-US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由于</a:t>
            </a:r>
            <a:r>
              <a:rPr lang="en-US" altLang="zh-CN" sz="2600" b="1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en-US" altLang="zh-CN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=7.5344&gt;</a:t>
            </a:r>
            <a:r>
              <a:rPr lang="en-US" altLang="zh-CN" sz="2600" b="1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t</a:t>
            </a:r>
            <a:r>
              <a:rPr lang="en-US" altLang="zh-CN" sz="2600" b="1" baseline="-25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</a:t>
            </a:r>
            <a:r>
              <a:rPr lang="en-US" altLang="zh-CN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(25-2)=2.069</a:t>
            </a:r>
            <a:r>
              <a:rPr lang="zh-CN" altLang="en-US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，拒绝</a:t>
            </a:r>
            <a:r>
              <a:rPr lang="en-US" altLang="zh-CN" sz="2600" b="1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</a:t>
            </a:r>
            <a:r>
              <a:rPr lang="en-US" altLang="zh-CN" sz="2600" b="1" baseline="-25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  <a:r>
              <a:rPr lang="zh-CN" altLang="en-US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，不良贷款与贷款余额之间存在着显著的正线性相关关系 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86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0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083" grpId="0" build="p" autoUpdateAnimBg="0"/>
      <p:bldP spid="68608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91" y="260648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相关系数的显著性检验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例题分析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70054" name="Rectangle 6"/>
          <p:cNvSpPr>
            <a:spLocks noGrp="1" noChangeArrowheads="1"/>
          </p:cNvSpPr>
          <p:nvPr>
            <p:ph idx="1"/>
          </p:nvPr>
        </p:nvSpPr>
        <p:spPr>
          <a:xfrm>
            <a:off x="1828800" y="1676400"/>
            <a:ext cx="78486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zh-CN" altLang="en-US" b="1" dirty="0"/>
              <a:t>各相关系数检验的统计量</a:t>
            </a:r>
          </a:p>
        </p:txBody>
      </p:sp>
      <p:pic>
        <p:nvPicPr>
          <p:cNvPr id="5325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91" y="2276478"/>
            <a:ext cx="835342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ChangeArrowheads="1"/>
          </p:cNvSpPr>
          <p:nvPr/>
        </p:nvSpPr>
        <p:spPr bwMode="auto">
          <a:xfrm>
            <a:off x="1055440" y="836712"/>
            <a:ext cx="678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11.2    </a:t>
            </a:r>
            <a:r>
              <a:rPr lang="zh-CN" altLang="en-US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一元线性回归</a:t>
            </a:r>
          </a:p>
        </p:txBody>
      </p:sp>
      <p:sp>
        <p:nvSpPr>
          <p:cNvPr id="402435" name="Rectangle 3"/>
          <p:cNvSpPr>
            <a:spLocks noChangeArrowheads="1"/>
          </p:cNvSpPr>
          <p:nvPr/>
        </p:nvSpPr>
        <p:spPr bwMode="auto">
          <a:xfrm>
            <a:off x="2061592" y="2125216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11.2.1  </a:t>
            </a:r>
            <a:r>
              <a:rPr lang="zh-CN" altLang="en-US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一元线性回归模型</a:t>
            </a:r>
          </a:p>
          <a:p>
            <a:pPr>
              <a:defRPr/>
            </a:pPr>
            <a:r>
              <a:rPr lang="en-US" altLang="zh-CN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11.2.2  </a:t>
            </a:r>
            <a:r>
              <a:rPr lang="zh-CN" altLang="en-US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参数的最小二乘估计</a:t>
            </a:r>
          </a:p>
          <a:p>
            <a:pPr>
              <a:defRPr/>
            </a:pPr>
            <a:r>
              <a:rPr lang="en-US" altLang="zh-CN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11.2.3  </a:t>
            </a:r>
            <a:r>
              <a:rPr lang="zh-CN" altLang="en-US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回归直线的拟合优度</a:t>
            </a:r>
          </a:p>
          <a:p>
            <a:pPr>
              <a:defRPr/>
            </a:pPr>
            <a:r>
              <a:rPr lang="en-US" altLang="zh-CN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11.2.4  </a:t>
            </a:r>
            <a:r>
              <a:rPr lang="zh-CN" altLang="en-US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显著性检验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55440" y="18864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什么是回归分析？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(Regression)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1412776"/>
            <a:ext cx="10729192" cy="5445224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zh-CN" altLang="en-US" sz="3200" dirty="0"/>
              <a:t>定义</a:t>
            </a:r>
            <a:r>
              <a:rPr lang="zh-CN" altLang="en-US" sz="2800" dirty="0"/>
              <a:t>：考察变量之间的数量关系，并通过一定的</a:t>
            </a:r>
            <a:r>
              <a:rPr lang="zh-CN" altLang="en-US" sz="2800" dirty="0">
                <a:solidFill>
                  <a:srgbClr val="FF0000"/>
                </a:solidFill>
              </a:rPr>
              <a:t>数学关系式</a:t>
            </a:r>
            <a:r>
              <a:rPr lang="zh-CN" altLang="en-US" sz="2800" dirty="0"/>
              <a:t>描述。</a:t>
            </a:r>
            <a:endParaRPr lang="en-US" altLang="zh-CN" sz="2800" dirty="0"/>
          </a:p>
          <a:p>
            <a:pPr marL="0" indent="0" algn="just">
              <a:buNone/>
              <a:defRPr/>
            </a:pPr>
            <a:endParaRPr lang="en-US" altLang="zh-CN" sz="2800" dirty="0"/>
          </a:p>
          <a:p>
            <a:pPr marL="0" indent="0" algn="just">
              <a:buNone/>
              <a:defRPr/>
            </a:pPr>
            <a:r>
              <a:rPr lang="zh-CN" altLang="en-US" sz="3200" dirty="0"/>
              <a:t>作用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marL="0" indent="0" algn="just">
              <a:buNone/>
              <a:defRPr/>
            </a:pPr>
            <a:r>
              <a:rPr lang="en-US" altLang="zh-CN" sz="2800" dirty="0"/>
              <a:t>	1.</a:t>
            </a:r>
            <a:r>
              <a:rPr lang="zh-CN" altLang="en-US" sz="2800" dirty="0"/>
              <a:t>从一组样本数据出发，确定变量之间的数学关系式。</a:t>
            </a:r>
          </a:p>
          <a:p>
            <a:pPr marL="0" indent="0" algn="just">
              <a:buNone/>
              <a:defRPr/>
            </a:pPr>
            <a:endParaRPr lang="en-US" altLang="zh-CN" sz="2800" dirty="0"/>
          </a:p>
          <a:p>
            <a:pPr marL="0" indent="0" algn="just">
              <a:buNone/>
              <a:defRPr/>
            </a:pPr>
            <a:r>
              <a:rPr lang="en-US" altLang="zh-CN" sz="2800" dirty="0"/>
              <a:t>	2.</a:t>
            </a:r>
            <a:r>
              <a:rPr lang="zh-CN" altLang="en-US" sz="2800" dirty="0"/>
              <a:t>对这些关系式的可信程度进行各种统计检验，并从影响某一特定变量的诸多变量中找出哪些变量的影响显著，哪些不显著。</a:t>
            </a:r>
          </a:p>
          <a:p>
            <a:pPr marL="0" indent="0" algn="just">
              <a:buNone/>
              <a:defRPr/>
            </a:pPr>
            <a:endParaRPr lang="en-US" altLang="zh-CN" sz="2800" dirty="0"/>
          </a:p>
          <a:p>
            <a:pPr marL="0" indent="0" algn="just">
              <a:buNone/>
              <a:defRPr/>
            </a:pPr>
            <a:r>
              <a:rPr lang="en-US" altLang="zh-CN" sz="2800" dirty="0"/>
              <a:t>	3.</a:t>
            </a:r>
            <a:r>
              <a:rPr lang="zh-CN" altLang="en-US" sz="2800" dirty="0"/>
              <a:t>利用所求的关系式，根据一个或几个变量的取值来预测或控制另一个特定变量的取值，并给出这种预测或控制的精确程度。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4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4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4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4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4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4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4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4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4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4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4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4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3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学习目标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822326"/>
            <a:ext cx="8991600" cy="439308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zh-CN" sz="2800" b="1" dirty="0">
                <a:latin typeface="+mn-ea"/>
              </a:rPr>
              <a:t>1.	</a:t>
            </a:r>
            <a:r>
              <a:rPr lang="zh-CN" altLang="en-US" sz="2800" b="1" dirty="0">
                <a:latin typeface="+mn-ea"/>
              </a:rPr>
              <a:t>相关关系的分析方法</a:t>
            </a:r>
          </a:p>
          <a:p>
            <a:pPr marL="609600" indent="-609600">
              <a:spcBef>
                <a:spcPct val="24000"/>
              </a:spcBef>
              <a:buFontTx/>
              <a:buAutoNum type="arabicPeriod" startAt="2"/>
              <a:defRPr/>
            </a:pPr>
            <a:r>
              <a:rPr lang="zh-CN" altLang="en-US" sz="2800" b="1" dirty="0">
                <a:latin typeface="+mn-ea"/>
              </a:rPr>
              <a:t>一元线性回归的基本原理和参数的最小二乘估计</a:t>
            </a:r>
          </a:p>
          <a:p>
            <a:pPr marL="609600" indent="-609600">
              <a:spcBef>
                <a:spcPct val="24000"/>
              </a:spcBef>
              <a:buFontTx/>
              <a:buAutoNum type="arabicPeriod" startAt="2"/>
              <a:defRPr/>
            </a:pPr>
            <a:r>
              <a:rPr lang="zh-CN" altLang="en-US" sz="2800" b="1" dirty="0">
                <a:latin typeface="+mn-ea"/>
              </a:rPr>
              <a:t>回归直线的拟合优度</a:t>
            </a:r>
          </a:p>
          <a:p>
            <a:pPr marL="609600" indent="-609600">
              <a:spcBef>
                <a:spcPct val="24000"/>
              </a:spcBef>
              <a:buFontTx/>
              <a:buAutoNum type="arabicPeriod" startAt="2"/>
              <a:defRPr/>
            </a:pPr>
            <a:r>
              <a:rPr lang="zh-CN" altLang="en-US" sz="2800" b="1" dirty="0">
                <a:latin typeface="+mn-ea"/>
              </a:rPr>
              <a:t>回归方程的显著性检验</a:t>
            </a:r>
          </a:p>
          <a:p>
            <a:pPr marL="609600" indent="-609600">
              <a:spcBef>
                <a:spcPct val="24000"/>
              </a:spcBef>
              <a:buFontTx/>
              <a:buAutoNum type="arabicPeriod" startAt="2"/>
              <a:defRPr/>
            </a:pPr>
            <a:r>
              <a:rPr lang="zh-CN" altLang="en-US" sz="2800" b="1" dirty="0">
                <a:latin typeface="+mn-ea"/>
              </a:rPr>
              <a:t>利用回归方程进行估计和预测</a:t>
            </a:r>
          </a:p>
          <a:p>
            <a:pPr marL="609600" indent="-609600">
              <a:spcBef>
                <a:spcPct val="24000"/>
              </a:spcBef>
              <a:buFontTx/>
              <a:buAutoNum type="arabicPeriod" startAt="2"/>
              <a:defRPr/>
            </a:pPr>
            <a:r>
              <a:rPr lang="zh-CN" altLang="en-US" sz="2800" b="1" dirty="0">
                <a:latin typeface="+mn-ea"/>
              </a:rPr>
              <a:t>用 </a:t>
            </a:r>
            <a:r>
              <a:rPr lang="en-US" altLang="zh-CN" sz="2800" dirty="0">
                <a:latin typeface="+mn-ea"/>
              </a:rPr>
              <a:t>Excel</a:t>
            </a:r>
            <a:r>
              <a:rPr lang="en-US" altLang="zh-CN" sz="2800" b="1" dirty="0">
                <a:latin typeface="+mn-ea"/>
              </a:rPr>
              <a:t> </a:t>
            </a:r>
            <a:r>
              <a:rPr lang="zh-CN" altLang="en-US" sz="2800" b="1" dirty="0">
                <a:latin typeface="+mn-ea"/>
              </a:rPr>
              <a:t>进行回归</a:t>
            </a: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543800" cy="11430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b="1" dirty="0">
                <a:solidFill>
                  <a:schemeClr val="bg2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一元线性回归模型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32656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回归模型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(regression model)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752600"/>
            <a:ext cx="8534400" cy="4114800"/>
          </a:xfrm>
        </p:spPr>
        <p:txBody>
          <a:bodyPr>
            <a:normAutofit/>
          </a:bodyPr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用于回答“变量之间是什么样的关系？”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回归模型中运用</a:t>
            </a:r>
          </a:p>
          <a:p>
            <a:pPr marL="1219200" lvl="1" indent="-533400"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一个数值型因变量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响应变量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1543050" lvl="2" indent="-457200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被预测的变量</a:t>
            </a:r>
          </a:p>
          <a:p>
            <a:pPr marL="1219200" lvl="1" indent="-533400"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一个或多个数值型自变量 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解释变量</a:t>
            </a:r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1543050" lvl="2" indent="-457200"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用于预测的变量</a:t>
            </a:r>
          </a:p>
          <a:p>
            <a:pPr marL="0" indent="0">
              <a:buNone/>
              <a:defRPr/>
            </a:pP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  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主要用于预测和估计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8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8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8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8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8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9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9"/>
          <p:cNvSpPr>
            <a:spLocks noChangeArrowheads="1"/>
          </p:cNvSpPr>
          <p:nvPr/>
        </p:nvSpPr>
        <p:spPr bwMode="auto">
          <a:xfrm>
            <a:off x="152400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155828" y="18864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回归模型的类型</a:t>
            </a:r>
          </a:p>
        </p:txBody>
      </p:sp>
      <p:graphicFrame>
        <p:nvGraphicFramePr>
          <p:cNvPr id="59396" name="Object 28"/>
          <p:cNvGraphicFramePr>
            <a:graphicFrameLocks noChangeAspect="1"/>
          </p:cNvGraphicFramePr>
          <p:nvPr/>
        </p:nvGraphicFramePr>
        <p:xfrm>
          <a:off x="2155828" y="1828800"/>
          <a:ext cx="8107363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7" name="MS Org Chart" r:id="rId4" imgW="5434149" imgH="1881051" progId="OrgPlusWOPX.4">
                  <p:embed followColorScheme="full"/>
                </p:oleObj>
              </mc:Choice>
              <mc:Fallback>
                <p:oleObj name="MS Org Chart" r:id="rId4" imgW="5434149" imgH="1881051" progId="OrgPlusWOPX.4">
                  <p:embed followColorScheme="full"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8" y="1828800"/>
                        <a:ext cx="8107363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59496" y="332656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一元线性回归</a:t>
            </a:r>
            <a:endParaRPr lang="zh-CN" altLang="en-US" sz="3600" b="1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2099" name="Rectangle 3"/>
          <p:cNvSpPr>
            <a:spLocks noGrp="1" noChangeArrowheads="1"/>
          </p:cNvSpPr>
          <p:nvPr>
            <p:ph idx="1"/>
          </p:nvPr>
        </p:nvSpPr>
        <p:spPr>
          <a:xfrm>
            <a:off x="1302296" y="1628800"/>
            <a:ext cx="10266312" cy="4824536"/>
          </a:xfrm>
        </p:spPr>
        <p:txBody>
          <a:bodyPr>
            <a:normAutofit/>
          </a:bodyPr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只涉及一个自变量的回归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因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变量</a:t>
            </a:r>
            <a:r>
              <a:rPr lang="en-US" altLang="zh-CN" sz="3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与自变量</a:t>
            </a:r>
            <a:r>
              <a:rPr lang="en-US" altLang="zh-CN" sz="3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之间为线性关系</a:t>
            </a:r>
          </a:p>
          <a:p>
            <a:pPr marL="1219200" lvl="1" indent="-533400" algn="just">
              <a:defRPr/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被预测或被解释的变量称为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因变量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(dependent variable)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，用</a:t>
            </a:r>
            <a:r>
              <a:rPr lang="en-US" altLang="zh-CN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表示。</a:t>
            </a:r>
          </a:p>
          <a:p>
            <a:pPr marL="1219200" lvl="1" indent="-533400" algn="just">
              <a:defRPr/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用来预测或用来解释因变量的变量称为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自变量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(independent variable)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，用</a:t>
            </a:r>
            <a:r>
              <a:rPr lang="en-US" altLang="zh-CN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表示 。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因变量与自变量之间的关系可用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一个线性方程来表示。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7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7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7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099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576" y="18864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一元线性回归模型</a:t>
            </a:r>
            <a:endParaRPr lang="zh-CN" altLang="en-US" sz="3600" b="1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8371" name="Rectangle 3"/>
          <p:cNvSpPr>
            <a:spLocks noGrp="1" noChangeArrowheads="1"/>
          </p:cNvSpPr>
          <p:nvPr>
            <p:ph idx="1"/>
          </p:nvPr>
        </p:nvSpPr>
        <p:spPr>
          <a:xfrm>
            <a:off x="1552228" y="1628800"/>
            <a:ext cx="9087544" cy="4969144"/>
          </a:xfrm>
        </p:spPr>
        <p:txBody>
          <a:bodyPr>
            <a:normAutofit/>
          </a:bodyPr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dirty="0"/>
              <a:t>描述因变量 </a:t>
            </a:r>
            <a:r>
              <a:rPr lang="en-US" altLang="zh-CN" sz="2800" i="1" dirty="0">
                <a:latin typeface="Times New Roman" panose="02020603050405020304" pitchFamily="18" charset="0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</a:rPr>
              <a:t>如何依赖于自变量 </a:t>
            </a:r>
            <a:r>
              <a:rPr lang="en-US" altLang="zh-CN" sz="2800" i="1" dirty="0">
                <a:latin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</a:rPr>
              <a:t>和</a:t>
            </a:r>
            <a:r>
              <a:rPr lang="zh-CN" altLang="en-US" sz="2800" dirty="0"/>
              <a:t>误差项</a:t>
            </a:r>
            <a:r>
              <a:rPr lang="zh-CN" altLang="en-US" sz="2800" i="1" dirty="0">
                <a:sym typeface="Symbol" panose="05050102010706020507" pitchFamily="18" charset="2"/>
              </a:rPr>
              <a:t></a:t>
            </a:r>
            <a:r>
              <a:rPr lang="zh-CN" altLang="en-US" sz="2800" dirty="0">
                <a:sym typeface="Symbol" panose="05050102010706020507" pitchFamily="18" charset="2"/>
              </a:rPr>
              <a:t> </a:t>
            </a:r>
            <a:r>
              <a:rPr lang="zh-CN" altLang="en-US" sz="2800" dirty="0"/>
              <a:t>的方程称为</a:t>
            </a:r>
            <a:r>
              <a:rPr lang="zh-CN" altLang="en-US" sz="2800" b="1" dirty="0">
                <a:solidFill>
                  <a:srgbClr val="FF0000"/>
                </a:solidFill>
              </a:rPr>
              <a:t>回归模型。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dirty="0"/>
              <a:t>一元线性</a:t>
            </a:r>
            <a:r>
              <a:rPr lang="zh-CN" altLang="en-US" sz="2800" dirty="0">
                <a:latin typeface="Times New Roman" panose="02020603050405020304" pitchFamily="18" charset="0"/>
              </a:rPr>
              <a:t>回归模型可表示为</a:t>
            </a:r>
          </a:p>
          <a:p>
            <a:pPr marL="609600" indent="-609600" algn="just">
              <a:lnSpc>
                <a:spcPct val="90000"/>
              </a:lnSpc>
              <a:buNone/>
              <a:defRPr/>
            </a:pPr>
            <a:r>
              <a:rPr lang="zh-CN" altLang="en-US" sz="2800" b="1" i="1" dirty="0">
                <a:solidFill>
                  <a:srgbClr val="FFFFB1"/>
                </a:solidFill>
                <a:latin typeface="Times New Roman" panose="02020603050405020304" pitchFamily="18" charset="0"/>
              </a:rPr>
              <a:t>                   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y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sz="2800" b="1" i="1" dirty="0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r>
              <a:rPr lang="en-US" altLang="zh-CN" sz="2800" b="1" baseline="-25000" dirty="0">
                <a:solidFill>
                  <a:srgbClr val="FF0000"/>
                </a:solidFill>
                <a:latin typeface="Symbol" panose="05050102010706020507" pitchFamily="18" charset="2"/>
              </a:rPr>
              <a:t>0 </a:t>
            </a:r>
            <a:r>
              <a:rPr lang="en-US" altLang="zh-CN" sz="2800" b="1" dirty="0">
                <a:solidFill>
                  <a:srgbClr val="FF0000"/>
                </a:solidFill>
                <a:latin typeface="Symbol" panose="05050102010706020507" pitchFamily="18" charset="2"/>
              </a:rPr>
              <a:t>+ </a:t>
            </a:r>
            <a:r>
              <a:rPr lang="en-US" altLang="zh-CN" sz="2800" b="1" i="1" dirty="0">
                <a:solidFill>
                  <a:srgbClr val="FF0000"/>
                </a:solidFill>
                <a:latin typeface="Symbol" panose="05050102010706020507" pitchFamily="18" charset="2"/>
              </a:rPr>
              <a:t>b</a:t>
            </a:r>
            <a:r>
              <a:rPr lang="en-US" altLang="zh-CN" sz="2800" b="1" baseline="-25000" dirty="0">
                <a:solidFill>
                  <a:srgbClr val="FF0000"/>
                </a:solidFill>
                <a:latin typeface="Symbol" panose="05050102010706020507" pitchFamily="18" charset="2"/>
              </a:rPr>
              <a:t>1 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x  </a:t>
            </a:r>
            <a:r>
              <a:rPr lang="en-US" altLang="zh-CN" sz="2800" b="1" dirty="0">
                <a:solidFill>
                  <a:srgbClr val="FF0000"/>
                </a:solidFill>
                <a:latin typeface="Symbol" panose="05050102010706020507" pitchFamily="18" charset="2"/>
              </a:rPr>
              <a:t>+ </a:t>
            </a:r>
            <a:r>
              <a:rPr lang="en-US" altLang="zh-CN" sz="2800" b="1" i="1" dirty="0">
                <a:solidFill>
                  <a:srgbClr val="FF0000"/>
                </a:solidFill>
                <a:latin typeface="Symbol" panose="05050102010706020507" pitchFamily="18" charset="2"/>
              </a:rPr>
              <a:t>e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是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的线性函数（</a:t>
            </a:r>
            <a:r>
              <a:rPr lang="en-US" altLang="zh-CN" sz="2400" b="1" i="1" dirty="0">
                <a:latin typeface="Symbol" panose="05050102010706020507" pitchFamily="18" charset="2"/>
              </a:rPr>
              <a:t>b</a:t>
            </a:r>
            <a:r>
              <a:rPr lang="en-US" altLang="zh-CN" sz="2400" b="1" baseline="-25000" dirty="0">
                <a:latin typeface="Symbol" panose="05050102010706020507" pitchFamily="18" charset="2"/>
              </a:rPr>
              <a:t>0 </a:t>
            </a:r>
            <a:r>
              <a:rPr lang="en-US" altLang="zh-CN" sz="2400" b="1" dirty="0">
                <a:latin typeface="Symbol" panose="05050102010706020507" pitchFamily="18" charset="2"/>
              </a:rPr>
              <a:t>+ </a:t>
            </a:r>
            <a:r>
              <a:rPr lang="en-US" altLang="zh-CN" sz="2400" b="1" i="1" dirty="0">
                <a:latin typeface="Symbol" panose="05050102010706020507" pitchFamily="18" charset="2"/>
              </a:rPr>
              <a:t>b</a:t>
            </a:r>
            <a:r>
              <a:rPr lang="en-US" altLang="zh-CN" sz="2400" b="1" baseline="-25000" dirty="0">
                <a:latin typeface="Symbol" panose="05050102010706020507" pitchFamily="18" charset="2"/>
              </a:rPr>
              <a:t>1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</a:rPr>
              <a:t>）加上误差项</a:t>
            </a:r>
            <a:r>
              <a:rPr lang="en-US" altLang="zh-CN" sz="2400" b="1" i="1" dirty="0">
                <a:latin typeface="Symbol" panose="05050102010706020507" pitchFamily="18" charset="2"/>
              </a:rPr>
              <a:t>e</a:t>
            </a:r>
            <a:r>
              <a:rPr lang="zh-CN" altLang="en-US" sz="2400" b="1" i="1" dirty="0">
                <a:latin typeface="Symbol" panose="05050102010706020507" pitchFamily="18" charset="2"/>
              </a:rPr>
              <a:t>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线性部分反映了由于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的变化而引起的 </a:t>
            </a: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的变化。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误差项 </a:t>
            </a:r>
            <a:r>
              <a:rPr lang="zh-CN" altLang="en-US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是随机变量</a:t>
            </a:r>
          </a:p>
          <a:p>
            <a:pPr marL="1543050" lvl="2" indent="-457200" algn="just">
              <a:lnSpc>
                <a:spcPct val="90000"/>
              </a:lnSpc>
              <a:defRPr/>
            </a:pPr>
            <a:r>
              <a:rPr lang="zh-CN" altLang="en-US" sz="2200" dirty="0">
                <a:latin typeface="Times New Roman" panose="02020603050405020304" pitchFamily="18" charset="0"/>
              </a:rPr>
              <a:t>反映了除 </a:t>
            </a:r>
            <a:r>
              <a:rPr lang="en-US" altLang="zh-CN" sz="2200" i="1" dirty="0">
                <a:latin typeface="Times New Roman" panose="02020603050405020304" pitchFamily="18" charset="0"/>
              </a:rPr>
              <a:t>x </a:t>
            </a:r>
            <a:r>
              <a:rPr lang="zh-CN" altLang="en-US" sz="2200" dirty="0">
                <a:latin typeface="Times New Roman" panose="02020603050405020304" pitchFamily="18" charset="0"/>
              </a:rPr>
              <a:t>和 </a:t>
            </a:r>
            <a:r>
              <a:rPr lang="en-US" altLang="zh-CN" sz="2200" i="1" dirty="0">
                <a:latin typeface="Times New Roman" panose="02020603050405020304" pitchFamily="18" charset="0"/>
              </a:rPr>
              <a:t>y </a:t>
            </a:r>
            <a:r>
              <a:rPr lang="zh-CN" altLang="en-US" sz="2200" dirty="0">
                <a:latin typeface="Times New Roman" panose="02020603050405020304" pitchFamily="18" charset="0"/>
              </a:rPr>
              <a:t>之间的线性关系之外随机因素对 </a:t>
            </a:r>
            <a:r>
              <a:rPr lang="en-US" altLang="zh-CN" sz="2200" i="1" dirty="0">
                <a:latin typeface="Times New Roman" panose="02020603050405020304" pitchFamily="18" charset="0"/>
              </a:rPr>
              <a:t>y </a:t>
            </a:r>
            <a:r>
              <a:rPr lang="zh-CN" altLang="en-US" sz="2200" dirty="0">
                <a:latin typeface="Times New Roman" panose="02020603050405020304" pitchFamily="18" charset="0"/>
              </a:rPr>
              <a:t>的影响。是不能由 </a:t>
            </a:r>
            <a:r>
              <a:rPr lang="en-US" altLang="zh-CN" sz="2200" i="1" dirty="0">
                <a:latin typeface="Times New Roman" panose="02020603050405020304" pitchFamily="18" charset="0"/>
              </a:rPr>
              <a:t>x </a:t>
            </a:r>
            <a:r>
              <a:rPr lang="zh-CN" altLang="en-US" sz="2200" dirty="0">
                <a:latin typeface="Times New Roman" panose="02020603050405020304" pitchFamily="18" charset="0"/>
              </a:rPr>
              <a:t>和 </a:t>
            </a:r>
            <a:r>
              <a:rPr lang="en-US" altLang="zh-CN" sz="2200" i="1" dirty="0">
                <a:latin typeface="Times New Roman" panose="02020603050405020304" pitchFamily="18" charset="0"/>
              </a:rPr>
              <a:t>y </a:t>
            </a:r>
            <a:r>
              <a:rPr lang="zh-CN" altLang="en-US" sz="2200" dirty="0">
                <a:latin typeface="Times New Roman" panose="02020603050405020304" pitchFamily="18" charset="0"/>
              </a:rPr>
              <a:t>之间的线性关系所解释的变异性。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式中</a:t>
            </a:r>
            <a:r>
              <a:rPr lang="zh-CN" altLang="en-US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0 </a:t>
            </a:r>
            <a:r>
              <a:rPr lang="zh-CN" altLang="en-US" sz="2400" dirty="0">
                <a:latin typeface="Times New Roman" panose="02020603050405020304" pitchFamily="18" charset="0"/>
              </a:rPr>
              <a:t>和 </a:t>
            </a:r>
            <a:r>
              <a:rPr lang="zh-CN" altLang="en-US" sz="24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zh-CN" altLang="en-US" sz="2400" dirty="0">
                <a:latin typeface="Times New Roman" panose="02020603050405020304" pitchFamily="18" charset="0"/>
              </a:rPr>
              <a:t>称为模型的参数。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9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8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1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853" y="18864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一元线性回归模型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基本假定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idx="1"/>
          </p:nvPr>
        </p:nvSpPr>
        <p:spPr>
          <a:xfrm>
            <a:off x="1127448" y="1424590"/>
            <a:ext cx="10441160" cy="5433410"/>
          </a:xfrm>
        </p:spPr>
        <p:txBody>
          <a:bodyPr>
            <a:noAutofit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400" dirty="0"/>
              <a:t>因变量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zh-CN" altLang="en-US" sz="2400" dirty="0"/>
              <a:t>与自变量</a:t>
            </a:r>
            <a:r>
              <a:rPr lang="en-US" altLang="zh-CN" sz="2400" i="1" dirty="0">
                <a:latin typeface="Times New Roman" panose="02020603050405020304" pitchFamily="18" charset="0"/>
              </a:rPr>
              <a:t>y</a:t>
            </a:r>
            <a:r>
              <a:rPr lang="zh-CN" altLang="en-US" sz="2400" dirty="0"/>
              <a:t>之间具有线性关系。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400" dirty="0"/>
              <a:t>在重复抽样中，自变量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zh-CN" altLang="en-US" sz="2400" dirty="0"/>
              <a:t>的取值是固定的，即假定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zh-CN" altLang="en-US" sz="2400" dirty="0"/>
              <a:t>是非随机的。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400" dirty="0"/>
              <a:t>误差</a:t>
            </a:r>
            <a:r>
              <a:rPr lang="zh-CN" altLang="en-US" sz="2400" dirty="0">
                <a:latin typeface="Times New Roman" panose="02020603050405020304" pitchFamily="18" charset="0"/>
              </a:rPr>
              <a:t>项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ε</a:t>
            </a:r>
            <a:r>
              <a:rPr lang="zh-CN" altLang="en-US" sz="2400" dirty="0">
                <a:latin typeface="Times New Roman" panose="02020603050405020304" pitchFamily="18" charset="0"/>
              </a:rPr>
              <a:t>是一个期望值为</a:t>
            </a:r>
            <a:r>
              <a:rPr lang="en-US" altLang="zh-CN" sz="2400" dirty="0"/>
              <a:t>0</a:t>
            </a:r>
            <a:r>
              <a:rPr lang="zh-CN" altLang="en-US" sz="2400" dirty="0">
                <a:latin typeface="Times New Roman" panose="02020603050405020304" pitchFamily="18" charset="0"/>
              </a:rPr>
              <a:t>的随机变量，即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E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ε</a:t>
            </a:r>
            <a:r>
              <a:rPr lang="en-US" altLang="zh-CN" sz="2400" b="1" dirty="0">
                <a:latin typeface="Times New Roman" panose="02020603050405020304" pitchFamily="18" charset="0"/>
              </a:rPr>
              <a:t>)=0</a:t>
            </a:r>
            <a:r>
              <a:rPr lang="zh-CN" altLang="en-US" sz="2400" dirty="0">
                <a:latin typeface="Times New Roman" panose="02020603050405020304" pitchFamily="18" charset="0"/>
              </a:rPr>
              <a:t>。对于一个给定的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值，</a:t>
            </a: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的期望值为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E</a:t>
            </a:r>
            <a:r>
              <a:rPr lang="en-US" altLang="zh-CN" sz="2400" b="1" dirty="0">
                <a:latin typeface="Times New Roman" panose="02020603050405020304" pitchFamily="18" charset="0"/>
              </a:rPr>
              <a:t> (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y </a:t>
            </a:r>
            <a:r>
              <a:rPr lang="en-US" altLang="zh-CN" sz="2400" b="1" dirty="0">
                <a:latin typeface="Times New Roman" panose="02020603050405020304" pitchFamily="18" charset="0"/>
              </a:rPr>
              <a:t>) =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</a:rPr>
              <a:t>+ 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x</a:t>
            </a:r>
            <a:r>
              <a:rPr lang="zh-CN" altLang="en-US" sz="2400" b="1" i="1" dirty="0">
                <a:latin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400" dirty="0"/>
              <a:t>对</a:t>
            </a:r>
            <a:r>
              <a:rPr lang="zh-CN" altLang="en-US" sz="2400" dirty="0">
                <a:latin typeface="Times New Roman" panose="02020603050405020304" pitchFamily="18" charset="0"/>
              </a:rPr>
              <a:t>于所有的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值，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ε</a:t>
            </a:r>
            <a:r>
              <a:rPr lang="zh-CN" altLang="en-US" sz="2400" dirty="0">
                <a:latin typeface="Times New Roman" panose="02020603050405020304" pitchFamily="18" charset="0"/>
              </a:rPr>
              <a:t>的方差</a:t>
            </a:r>
            <a:r>
              <a:rPr lang="en-US" altLang="zh-CN" sz="2400" i="1" dirty="0">
                <a:latin typeface="Times New Roman" panose="02020603050405020304" pitchFamily="18" charset="0"/>
              </a:rPr>
              <a:t>σ</a:t>
            </a:r>
            <a:r>
              <a:rPr lang="en-US" altLang="zh-CN" sz="2400" baseline="30000" dirty="0">
                <a:latin typeface="Times New Roman" panose="02020603050405020304" pitchFamily="18" charset="0"/>
              </a:rPr>
              <a:t>2 </a:t>
            </a:r>
            <a:r>
              <a:rPr lang="zh-CN" altLang="en-US" sz="2400" dirty="0">
                <a:latin typeface="Times New Roman" panose="02020603050405020304" pitchFamily="18" charset="0"/>
              </a:rPr>
              <a:t>都相同。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400" dirty="0"/>
              <a:t>误差</a:t>
            </a:r>
            <a:r>
              <a:rPr lang="zh-CN" altLang="en-US" sz="2400" dirty="0">
                <a:latin typeface="Times New Roman" panose="02020603050405020304" pitchFamily="18" charset="0"/>
              </a:rPr>
              <a:t>项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ε</a:t>
            </a:r>
            <a:r>
              <a:rPr lang="zh-CN" altLang="en-US" sz="2400" dirty="0">
                <a:latin typeface="Times New Roman" panose="02020603050405020304" pitchFamily="18" charset="0"/>
              </a:rPr>
              <a:t>是一个服从正态分布的随机变量，且相互独立。即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ε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~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</a:rPr>
              <a:t>(0 ,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σ</a:t>
            </a:r>
            <a:r>
              <a:rPr lang="en-US" altLang="zh-CN" sz="2400" b="1" baseline="30000" dirty="0">
                <a:latin typeface="Times New Roman" panose="02020603050405020304" pitchFamily="18" charset="0"/>
              </a:rPr>
              <a:t>2 </a:t>
            </a:r>
            <a:r>
              <a:rPr lang="en-US" altLang="zh-CN" sz="2400" b="1" dirty="0">
                <a:latin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1219200" lvl="1" indent="-533400" algn="just">
              <a:lnSpc>
                <a:spcPct val="90000"/>
              </a:lnSpc>
              <a:defRPr/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独立性意味着对于一个特定的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值，它所对应的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ε</a:t>
            </a:r>
            <a:r>
              <a:rPr lang="zh-CN" altLang="en-US" sz="2400" dirty="0">
                <a:latin typeface="Times New Roman" panose="02020603050405020304" pitchFamily="18" charset="0"/>
              </a:rPr>
              <a:t>与其他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值所对应的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ε</a:t>
            </a:r>
            <a:r>
              <a:rPr lang="zh-CN" altLang="en-US" sz="2400" dirty="0">
                <a:latin typeface="Times New Roman" panose="02020603050405020304" pitchFamily="18" charset="0"/>
              </a:rPr>
              <a:t>不相关。</a:t>
            </a:r>
          </a:p>
          <a:p>
            <a:pPr marL="1219200" lvl="1" indent="-533400" algn="just">
              <a:lnSpc>
                <a:spcPct val="90000"/>
              </a:lnSpc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marL="1219200" lvl="1" indent="-533400" algn="just">
              <a:lnSpc>
                <a:spcPct val="90000"/>
              </a:lnSpc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对于一个特定的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值，它所对应的 </a:t>
            </a: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值与其他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所对应的 </a:t>
            </a: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值也不相关。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30191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一元线性回归模型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基本假定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843822" name="Rectangle 46"/>
          <p:cNvSpPr>
            <a:spLocks noGrp="1" noChangeArrowheads="1"/>
          </p:cNvSpPr>
          <p:nvPr>
            <p:ph idx="1"/>
          </p:nvPr>
        </p:nvSpPr>
        <p:spPr>
          <a:xfrm>
            <a:off x="1524000" y="1628778"/>
            <a:ext cx="9144000" cy="5229225"/>
          </a:xfrm>
          <a:solidFill>
            <a:schemeClr val="bg2"/>
          </a:solidFill>
        </p:spPr>
        <p:txBody>
          <a:bodyPr/>
          <a:lstStyle/>
          <a:p>
            <a:pPr marL="609600" indent="-609600">
              <a:defRPr/>
            </a:pPr>
            <a:endParaRPr lang="zh-CN" altLang="zh-CN" sz="3600" dirty="0"/>
          </a:p>
        </p:txBody>
      </p:sp>
      <p:sp>
        <p:nvSpPr>
          <p:cNvPr id="71683" name="Line 15"/>
          <p:cNvSpPr>
            <a:spLocks noChangeShapeType="1"/>
          </p:cNvSpPr>
          <p:nvPr/>
        </p:nvSpPr>
        <p:spPr bwMode="auto">
          <a:xfrm>
            <a:off x="2855916" y="4005266"/>
            <a:ext cx="6765925" cy="719137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4" name="Line 43"/>
          <p:cNvSpPr>
            <a:spLocks noChangeShapeType="1"/>
          </p:cNvSpPr>
          <p:nvPr/>
        </p:nvSpPr>
        <p:spPr bwMode="auto">
          <a:xfrm>
            <a:off x="6310313" y="3500441"/>
            <a:ext cx="0" cy="936625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5" name="Line 44"/>
          <p:cNvSpPr>
            <a:spLocks noChangeShapeType="1"/>
          </p:cNvSpPr>
          <p:nvPr/>
        </p:nvSpPr>
        <p:spPr bwMode="auto">
          <a:xfrm>
            <a:off x="7966075" y="3644903"/>
            <a:ext cx="0" cy="936625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6" name="Line 42"/>
          <p:cNvSpPr>
            <a:spLocks noChangeShapeType="1"/>
          </p:cNvSpPr>
          <p:nvPr/>
        </p:nvSpPr>
        <p:spPr bwMode="auto">
          <a:xfrm>
            <a:off x="4725988" y="3284541"/>
            <a:ext cx="0" cy="936625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3779" name="Text Box 3"/>
          <p:cNvSpPr txBox="1">
            <a:spLocks noChangeArrowheads="1"/>
          </p:cNvSpPr>
          <p:nvPr/>
        </p:nvSpPr>
        <p:spPr bwMode="auto">
          <a:xfrm>
            <a:off x="7248525" y="5068888"/>
            <a:ext cx="15065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时的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0" name="Text Box 4"/>
          <p:cNvSpPr txBox="1">
            <a:spLocks noChangeArrowheads="1"/>
          </p:cNvSpPr>
          <p:nvPr/>
        </p:nvSpPr>
        <p:spPr bwMode="auto">
          <a:xfrm>
            <a:off x="7318375" y="2574925"/>
            <a:ext cx="1644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的分布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1" name="Text Box 5"/>
          <p:cNvSpPr txBox="1">
            <a:spLocks noChangeArrowheads="1"/>
          </p:cNvSpPr>
          <p:nvPr/>
        </p:nvSpPr>
        <p:spPr bwMode="auto">
          <a:xfrm>
            <a:off x="5616575" y="2574925"/>
            <a:ext cx="17033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的分布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2" name="Text Box 6"/>
          <p:cNvSpPr txBox="1">
            <a:spLocks noChangeArrowheads="1"/>
          </p:cNvSpPr>
          <p:nvPr/>
        </p:nvSpPr>
        <p:spPr bwMode="auto">
          <a:xfrm>
            <a:off x="5373688" y="4843466"/>
            <a:ext cx="1435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zh-CN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时的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3" name="Text Box 7"/>
          <p:cNvSpPr txBox="1">
            <a:spLocks noChangeArrowheads="1"/>
          </p:cNvSpPr>
          <p:nvPr/>
        </p:nvSpPr>
        <p:spPr bwMode="auto">
          <a:xfrm>
            <a:off x="5567363" y="5516566"/>
            <a:ext cx="5270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jus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4" name="Text Box 8"/>
          <p:cNvSpPr txBox="1">
            <a:spLocks noChangeArrowheads="1"/>
          </p:cNvSpPr>
          <p:nvPr/>
        </p:nvSpPr>
        <p:spPr bwMode="auto">
          <a:xfrm>
            <a:off x="4057653" y="5157788"/>
            <a:ext cx="52546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jus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5" name="Text Box 9"/>
          <p:cNvSpPr txBox="1">
            <a:spLocks noChangeArrowheads="1"/>
          </p:cNvSpPr>
          <p:nvPr/>
        </p:nvSpPr>
        <p:spPr bwMode="auto">
          <a:xfrm>
            <a:off x="2624138" y="4868866"/>
            <a:ext cx="5254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just">
              <a:defRPr/>
            </a:pPr>
            <a:r>
              <a:rPr lang="en-US" altLang="zh-CN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endParaRPr lang="en-US" altLang="zh-CN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6" name="Text Box 10"/>
          <p:cNvSpPr txBox="1">
            <a:spLocks noChangeArrowheads="1"/>
          </p:cNvSpPr>
          <p:nvPr/>
        </p:nvSpPr>
        <p:spPr bwMode="auto">
          <a:xfrm>
            <a:off x="3789366" y="4678363"/>
            <a:ext cx="14827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sz="1600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zh-CN" altLang="en-US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时的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sz="1600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sz="16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  <a:endParaRPr lang="en-US" altLang="zh-CN" sz="16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3787" name="Text Box 11"/>
          <p:cNvSpPr txBox="1">
            <a:spLocks noChangeArrowheads="1"/>
          </p:cNvSpPr>
          <p:nvPr/>
        </p:nvSpPr>
        <p:spPr bwMode="auto">
          <a:xfrm>
            <a:off x="2395541" y="3643313"/>
            <a:ext cx="4603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just">
              <a:defRPr/>
            </a:pPr>
            <a:r>
              <a:rPr lang="en-US" altLang="zh-CN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</a:t>
            </a:r>
            <a:r>
              <a:rPr lang="en-US" altLang="zh-CN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  <a:endParaRPr lang="en-US" altLang="zh-CN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anose="05050102010706020507" pitchFamily="18" charset="2"/>
            </a:endParaRPr>
          </a:p>
        </p:txBody>
      </p:sp>
      <p:sp>
        <p:nvSpPr>
          <p:cNvPr id="843788" name="Text Box 12"/>
          <p:cNvSpPr txBox="1">
            <a:spLocks noChangeArrowheads="1"/>
          </p:cNvSpPr>
          <p:nvPr/>
        </p:nvSpPr>
        <p:spPr bwMode="auto">
          <a:xfrm>
            <a:off x="9390063" y="6054728"/>
            <a:ext cx="3746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altLang="zh-CN" sz="30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endParaRPr lang="en-US" altLang="zh-CN" sz="3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698" name="Line 13"/>
          <p:cNvSpPr>
            <a:spLocks noChangeShapeType="1"/>
          </p:cNvSpPr>
          <p:nvPr/>
        </p:nvSpPr>
        <p:spPr bwMode="auto">
          <a:xfrm flipV="1">
            <a:off x="1739900" y="2205041"/>
            <a:ext cx="4787900" cy="24479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sm" len="lg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9" name="Freeform 17"/>
          <p:cNvSpPr>
            <a:spLocks/>
          </p:cNvSpPr>
          <p:nvPr/>
        </p:nvSpPr>
        <p:spPr bwMode="auto">
          <a:xfrm>
            <a:off x="3678238" y="3236913"/>
            <a:ext cx="1047750" cy="1338262"/>
          </a:xfrm>
          <a:custGeom>
            <a:avLst/>
            <a:gdLst>
              <a:gd name="T0" fmla="*/ 0 w 293"/>
              <a:gd name="T1" fmla="*/ 1338262 h 366"/>
              <a:gd name="T2" fmla="*/ 110854 w 293"/>
              <a:gd name="T3" fmla="*/ 1323636 h 366"/>
              <a:gd name="T4" fmla="*/ 168069 w 293"/>
              <a:gd name="T5" fmla="*/ 1309010 h 366"/>
              <a:gd name="T6" fmla="*/ 214556 w 293"/>
              <a:gd name="T7" fmla="*/ 1287072 h 366"/>
              <a:gd name="T8" fmla="*/ 271771 w 293"/>
              <a:gd name="T9" fmla="*/ 1257820 h 366"/>
              <a:gd name="T10" fmla="*/ 328986 w 293"/>
              <a:gd name="T11" fmla="*/ 1217599 h 366"/>
              <a:gd name="T12" fmla="*/ 382625 w 293"/>
              <a:gd name="T13" fmla="*/ 1159096 h 366"/>
              <a:gd name="T14" fmla="*/ 497055 w 293"/>
              <a:gd name="T15" fmla="*/ 1001868 h 366"/>
              <a:gd name="T16" fmla="*/ 607910 w 293"/>
              <a:gd name="T17" fmla="*/ 786138 h 366"/>
              <a:gd name="T18" fmla="*/ 718764 w 293"/>
              <a:gd name="T19" fmla="*/ 522873 h 366"/>
              <a:gd name="T20" fmla="*/ 768827 w 293"/>
              <a:gd name="T21" fmla="*/ 387584 h 366"/>
              <a:gd name="T22" fmla="*/ 826042 w 293"/>
              <a:gd name="T23" fmla="*/ 266921 h 366"/>
              <a:gd name="T24" fmla="*/ 879681 w 293"/>
              <a:gd name="T25" fmla="*/ 157228 h 366"/>
              <a:gd name="T26" fmla="*/ 936896 w 293"/>
              <a:gd name="T27" fmla="*/ 73129 h 366"/>
              <a:gd name="T28" fmla="*/ 994111 w 293"/>
              <a:gd name="T29" fmla="*/ 14626 h 366"/>
              <a:gd name="T30" fmla="*/ 1047750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0" name="Freeform 18"/>
          <p:cNvSpPr>
            <a:spLocks/>
          </p:cNvSpPr>
          <p:nvPr/>
        </p:nvSpPr>
        <p:spPr bwMode="auto">
          <a:xfrm flipH="1">
            <a:off x="4686300" y="3236916"/>
            <a:ext cx="1047750" cy="471487"/>
          </a:xfrm>
          <a:custGeom>
            <a:avLst/>
            <a:gdLst>
              <a:gd name="T0" fmla="*/ 0 w 293"/>
              <a:gd name="T1" fmla="*/ 471487 h 366"/>
              <a:gd name="T2" fmla="*/ 110854 w 293"/>
              <a:gd name="T3" fmla="*/ 466334 h 366"/>
              <a:gd name="T4" fmla="*/ 168069 w 293"/>
              <a:gd name="T5" fmla="*/ 461181 h 366"/>
              <a:gd name="T6" fmla="*/ 214556 w 293"/>
              <a:gd name="T7" fmla="*/ 453452 h 366"/>
              <a:gd name="T8" fmla="*/ 271771 w 293"/>
              <a:gd name="T9" fmla="*/ 443146 h 366"/>
              <a:gd name="T10" fmla="*/ 328986 w 293"/>
              <a:gd name="T11" fmla="*/ 428976 h 366"/>
              <a:gd name="T12" fmla="*/ 382625 w 293"/>
              <a:gd name="T13" fmla="*/ 408364 h 366"/>
              <a:gd name="T14" fmla="*/ 497055 w 293"/>
              <a:gd name="T15" fmla="*/ 352971 h 366"/>
              <a:gd name="T16" fmla="*/ 607910 w 293"/>
              <a:gd name="T17" fmla="*/ 276966 h 366"/>
              <a:gd name="T18" fmla="*/ 718764 w 293"/>
              <a:gd name="T19" fmla="*/ 184215 h 366"/>
              <a:gd name="T20" fmla="*/ 768827 w 293"/>
              <a:gd name="T21" fmla="*/ 136551 h 366"/>
              <a:gd name="T22" fmla="*/ 826042 w 293"/>
              <a:gd name="T23" fmla="*/ 94040 h 366"/>
              <a:gd name="T24" fmla="*/ 879681 w 293"/>
              <a:gd name="T25" fmla="*/ 55393 h 366"/>
              <a:gd name="T26" fmla="*/ 936896 w 293"/>
              <a:gd name="T27" fmla="*/ 25764 h 366"/>
              <a:gd name="T28" fmla="*/ 994111 w 293"/>
              <a:gd name="T29" fmla="*/ 5153 h 366"/>
              <a:gd name="T30" fmla="*/ 1047750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1" name="Line 19"/>
          <p:cNvSpPr>
            <a:spLocks noChangeShapeType="1"/>
          </p:cNvSpPr>
          <p:nvPr/>
        </p:nvSpPr>
        <p:spPr bwMode="auto">
          <a:xfrm flipV="1">
            <a:off x="2997203" y="4184653"/>
            <a:ext cx="1736725" cy="828675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2" name="Line 20"/>
          <p:cNvSpPr>
            <a:spLocks noChangeShapeType="1"/>
          </p:cNvSpPr>
          <p:nvPr/>
        </p:nvSpPr>
        <p:spPr bwMode="auto">
          <a:xfrm flipH="1">
            <a:off x="4719638" y="3662366"/>
            <a:ext cx="1257300" cy="522287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 type="oval" w="med" len="med"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3" name="Freeform 22"/>
          <p:cNvSpPr>
            <a:spLocks/>
          </p:cNvSpPr>
          <p:nvPr/>
        </p:nvSpPr>
        <p:spPr bwMode="auto">
          <a:xfrm>
            <a:off x="5265738" y="3451228"/>
            <a:ext cx="1047750" cy="1338263"/>
          </a:xfrm>
          <a:custGeom>
            <a:avLst/>
            <a:gdLst>
              <a:gd name="T0" fmla="*/ 0 w 293"/>
              <a:gd name="T1" fmla="*/ 1338263 h 366"/>
              <a:gd name="T2" fmla="*/ 110854 w 293"/>
              <a:gd name="T3" fmla="*/ 1323637 h 366"/>
              <a:gd name="T4" fmla="*/ 168069 w 293"/>
              <a:gd name="T5" fmla="*/ 1309011 h 366"/>
              <a:gd name="T6" fmla="*/ 214556 w 293"/>
              <a:gd name="T7" fmla="*/ 1287073 h 366"/>
              <a:gd name="T8" fmla="*/ 271771 w 293"/>
              <a:gd name="T9" fmla="*/ 1257821 h 366"/>
              <a:gd name="T10" fmla="*/ 328986 w 293"/>
              <a:gd name="T11" fmla="*/ 1217600 h 366"/>
              <a:gd name="T12" fmla="*/ 382625 w 293"/>
              <a:gd name="T13" fmla="*/ 1159097 h 366"/>
              <a:gd name="T14" fmla="*/ 497055 w 293"/>
              <a:gd name="T15" fmla="*/ 1001869 h 366"/>
              <a:gd name="T16" fmla="*/ 607910 w 293"/>
              <a:gd name="T17" fmla="*/ 786138 h 366"/>
              <a:gd name="T18" fmla="*/ 718764 w 293"/>
              <a:gd name="T19" fmla="*/ 522873 h 366"/>
              <a:gd name="T20" fmla="*/ 768827 w 293"/>
              <a:gd name="T21" fmla="*/ 387584 h 366"/>
              <a:gd name="T22" fmla="*/ 826042 w 293"/>
              <a:gd name="T23" fmla="*/ 266921 h 366"/>
              <a:gd name="T24" fmla="*/ 879681 w 293"/>
              <a:gd name="T25" fmla="*/ 157228 h 366"/>
              <a:gd name="T26" fmla="*/ 936896 w 293"/>
              <a:gd name="T27" fmla="*/ 73129 h 366"/>
              <a:gd name="T28" fmla="*/ 994111 w 293"/>
              <a:gd name="T29" fmla="*/ 14626 h 366"/>
              <a:gd name="T30" fmla="*/ 1047750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4" name="Freeform 23"/>
          <p:cNvSpPr>
            <a:spLocks/>
          </p:cNvSpPr>
          <p:nvPr/>
        </p:nvSpPr>
        <p:spPr bwMode="auto">
          <a:xfrm flipH="1">
            <a:off x="6273803" y="3451225"/>
            <a:ext cx="1046163" cy="469900"/>
          </a:xfrm>
          <a:custGeom>
            <a:avLst/>
            <a:gdLst>
              <a:gd name="T0" fmla="*/ 0 w 293"/>
              <a:gd name="T1" fmla="*/ 469900 h 366"/>
              <a:gd name="T2" fmla="*/ 110686 w 293"/>
              <a:gd name="T3" fmla="*/ 464764 h 366"/>
              <a:gd name="T4" fmla="*/ 167815 w 293"/>
              <a:gd name="T5" fmla="*/ 459629 h 366"/>
              <a:gd name="T6" fmla="*/ 214231 w 293"/>
              <a:gd name="T7" fmla="*/ 451926 h 366"/>
              <a:gd name="T8" fmla="*/ 271360 w 293"/>
              <a:gd name="T9" fmla="*/ 441655 h 366"/>
              <a:gd name="T10" fmla="*/ 328488 w 293"/>
              <a:gd name="T11" fmla="*/ 427532 h 366"/>
              <a:gd name="T12" fmla="*/ 382046 w 293"/>
              <a:gd name="T13" fmla="*/ 406990 h 366"/>
              <a:gd name="T14" fmla="*/ 496303 w 293"/>
              <a:gd name="T15" fmla="*/ 351783 h 366"/>
              <a:gd name="T16" fmla="*/ 606989 w 293"/>
              <a:gd name="T17" fmla="*/ 276034 h 366"/>
              <a:gd name="T18" fmla="*/ 717675 w 293"/>
              <a:gd name="T19" fmla="*/ 183595 h 366"/>
              <a:gd name="T20" fmla="*/ 767662 w 293"/>
              <a:gd name="T21" fmla="*/ 136091 h 366"/>
              <a:gd name="T22" fmla="*/ 824791 w 293"/>
              <a:gd name="T23" fmla="*/ 93723 h 366"/>
              <a:gd name="T24" fmla="*/ 878348 w 293"/>
              <a:gd name="T25" fmla="*/ 55207 h 366"/>
              <a:gd name="T26" fmla="*/ 935477 w 293"/>
              <a:gd name="T27" fmla="*/ 25678 h 366"/>
              <a:gd name="T28" fmla="*/ 992605 w 293"/>
              <a:gd name="T29" fmla="*/ 5136 h 366"/>
              <a:gd name="T30" fmla="*/ 1046163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5" name="Line 24"/>
          <p:cNvSpPr>
            <a:spLocks noChangeShapeType="1"/>
          </p:cNvSpPr>
          <p:nvPr/>
        </p:nvSpPr>
        <p:spPr bwMode="auto">
          <a:xfrm flipV="1">
            <a:off x="4460878" y="4398966"/>
            <a:ext cx="1884363" cy="866775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6" name="Line 25"/>
          <p:cNvSpPr>
            <a:spLocks noChangeShapeType="1"/>
          </p:cNvSpPr>
          <p:nvPr/>
        </p:nvSpPr>
        <p:spPr bwMode="auto">
          <a:xfrm flipH="1">
            <a:off x="6343653" y="3860800"/>
            <a:ext cx="1262063" cy="539750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 type="oval" w="med" len="med"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7" name="Freeform 27"/>
          <p:cNvSpPr>
            <a:spLocks/>
          </p:cNvSpPr>
          <p:nvPr/>
        </p:nvSpPr>
        <p:spPr bwMode="auto">
          <a:xfrm>
            <a:off x="6918325" y="3616328"/>
            <a:ext cx="1047750" cy="1338263"/>
          </a:xfrm>
          <a:custGeom>
            <a:avLst/>
            <a:gdLst>
              <a:gd name="T0" fmla="*/ 0 w 293"/>
              <a:gd name="T1" fmla="*/ 1338263 h 366"/>
              <a:gd name="T2" fmla="*/ 110854 w 293"/>
              <a:gd name="T3" fmla="*/ 1323637 h 366"/>
              <a:gd name="T4" fmla="*/ 168069 w 293"/>
              <a:gd name="T5" fmla="*/ 1309011 h 366"/>
              <a:gd name="T6" fmla="*/ 214556 w 293"/>
              <a:gd name="T7" fmla="*/ 1287073 h 366"/>
              <a:gd name="T8" fmla="*/ 271771 w 293"/>
              <a:gd name="T9" fmla="*/ 1257821 h 366"/>
              <a:gd name="T10" fmla="*/ 328986 w 293"/>
              <a:gd name="T11" fmla="*/ 1217600 h 366"/>
              <a:gd name="T12" fmla="*/ 382625 w 293"/>
              <a:gd name="T13" fmla="*/ 1159097 h 366"/>
              <a:gd name="T14" fmla="*/ 497055 w 293"/>
              <a:gd name="T15" fmla="*/ 1001869 h 366"/>
              <a:gd name="T16" fmla="*/ 607910 w 293"/>
              <a:gd name="T17" fmla="*/ 786138 h 366"/>
              <a:gd name="T18" fmla="*/ 718764 w 293"/>
              <a:gd name="T19" fmla="*/ 522873 h 366"/>
              <a:gd name="T20" fmla="*/ 768827 w 293"/>
              <a:gd name="T21" fmla="*/ 387584 h 366"/>
              <a:gd name="T22" fmla="*/ 826042 w 293"/>
              <a:gd name="T23" fmla="*/ 266921 h 366"/>
              <a:gd name="T24" fmla="*/ 879681 w 293"/>
              <a:gd name="T25" fmla="*/ 157228 h 366"/>
              <a:gd name="T26" fmla="*/ 936896 w 293"/>
              <a:gd name="T27" fmla="*/ 73129 h 366"/>
              <a:gd name="T28" fmla="*/ 994111 w 293"/>
              <a:gd name="T29" fmla="*/ 14626 h 366"/>
              <a:gd name="T30" fmla="*/ 1047750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8" name="Freeform 28"/>
          <p:cNvSpPr>
            <a:spLocks/>
          </p:cNvSpPr>
          <p:nvPr/>
        </p:nvSpPr>
        <p:spPr bwMode="auto">
          <a:xfrm flipH="1">
            <a:off x="7926388" y="3616325"/>
            <a:ext cx="1047750" cy="469900"/>
          </a:xfrm>
          <a:custGeom>
            <a:avLst/>
            <a:gdLst>
              <a:gd name="T0" fmla="*/ 0 w 293"/>
              <a:gd name="T1" fmla="*/ 469900 h 366"/>
              <a:gd name="T2" fmla="*/ 110854 w 293"/>
              <a:gd name="T3" fmla="*/ 464764 h 366"/>
              <a:gd name="T4" fmla="*/ 168069 w 293"/>
              <a:gd name="T5" fmla="*/ 459629 h 366"/>
              <a:gd name="T6" fmla="*/ 214556 w 293"/>
              <a:gd name="T7" fmla="*/ 451926 h 366"/>
              <a:gd name="T8" fmla="*/ 271771 w 293"/>
              <a:gd name="T9" fmla="*/ 441655 h 366"/>
              <a:gd name="T10" fmla="*/ 328986 w 293"/>
              <a:gd name="T11" fmla="*/ 427532 h 366"/>
              <a:gd name="T12" fmla="*/ 382625 w 293"/>
              <a:gd name="T13" fmla="*/ 406990 h 366"/>
              <a:gd name="T14" fmla="*/ 497055 w 293"/>
              <a:gd name="T15" fmla="*/ 351783 h 366"/>
              <a:gd name="T16" fmla="*/ 607910 w 293"/>
              <a:gd name="T17" fmla="*/ 276034 h 366"/>
              <a:gd name="T18" fmla="*/ 718764 w 293"/>
              <a:gd name="T19" fmla="*/ 183595 h 366"/>
              <a:gd name="T20" fmla="*/ 768827 w 293"/>
              <a:gd name="T21" fmla="*/ 136091 h 366"/>
              <a:gd name="T22" fmla="*/ 826042 w 293"/>
              <a:gd name="T23" fmla="*/ 93723 h 366"/>
              <a:gd name="T24" fmla="*/ 879681 w 293"/>
              <a:gd name="T25" fmla="*/ 55207 h 366"/>
              <a:gd name="T26" fmla="*/ 936896 w 293"/>
              <a:gd name="T27" fmla="*/ 25678 h 366"/>
              <a:gd name="T28" fmla="*/ 994111 w 293"/>
              <a:gd name="T29" fmla="*/ 5136 h 366"/>
              <a:gd name="T30" fmla="*/ 1047750 w 293"/>
              <a:gd name="T31" fmla="*/ 0 h 36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93" h="366">
                <a:moveTo>
                  <a:pt x="0" y="366"/>
                </a:moveTo>
                <a:lnTo>
                  <a:pt x="31" y="362"/>
                </a:lnTo>
                <a:lnTo>
                  <a:pt x="47" y="358"/>
                </a:lnTo>
                <a:lnTo>
                  <a:pt x="60" y="352"/>
                </a:lnTo>
                <a:lnTo>
                  <a:pt x="76" y="344"/>
                </a:lnTo>
                <a:lnTo>
                  <a:pt x="92" y="333"/>
                </a:lnTo>
                <a:lnTo>
                  <a:pt x="107" y="317"/>
                </a:lnTo>
                <a:lnTo>
                  <a:pt x="139" y="274"/>
                </a:lnTo>
                <a:lnTo>
                  <a:pt x="170" y="215"/>
                </a:lnTo>
                <a:lnTo>
                  <a:pt x="201" y="143"/>
                </a:lnTo>
                <a:lnTo>
                  <a:pt x="215" y="106"/>
                </a:lnTo>
                <a:lnTo>
                  <a:pt x="231" y="73"/>
                </a:lnTo>
                <a:lnTo>
                  <a:pt x="246" y="43"/>
                </a:lnTo>
                <a:lnTo>
                  <a:pt x="262" y="20"/>
                </a:lnTo>
                <a:lnTo>
                  <a:pt x="278" y="4"/>
                </a:lnTo>
                <a:lnTo>
                  <a:pt x="293" y="0"/>
                </a:lnTo>
              </a:path>
            </a:pathLst>
          </a:custGeom>
          <a:noFill/>
          <a:ln w="50800" cmpd="sng">
            <a:solidFill>
              <a:srgbClr val="00FFFF"/>
            </a:solidFill>
            <a:prstDash val="solid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09" name="Line 30"/>
          <p:cNvSpPr>
            <a:spLocks noChangeShapeType="1"/>
          </p:cNvSpPr>
          <p:nvPr/>
        </p:nvSpPr>
        <p:spPr bwMode="auto">
          <a:xfrm flipH="1">
            <a:off x="8005763" y="4005263"/>
            <a:ext cx="1257300" cy="520700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0" name="Line 32"/>
          <p:cNvSpPr>
            <a:spLocks noChangeShapeType="1"/>
          </p:cNvSpPr>
          <p:nvPr/>
        </p:nvSpPr>
        <p:spPr bwMode="auto">
          <a:xfrm flipH="1" flipV="1">
            <a:off x="4725988" y="4221166"/>
            <a:ext cx="146050" cy="528637"/>
          </a:xfrm>
          <a:prstGeom prst="line">
            <a:avLst/>
          </a:prstGeom>
          <a:noFill/>
          <a:ln w="12700">
            <a:solidFill>
              <a:srgbClr val="FFFF9B"/>
            </a:solidFill>
            <a:round/>
            <a:headEnd/>
            <a:tailEnd type="arrow" w="lg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1" name="Line 33"/>
          <p:cNvSpPr>
            <a:spLocks noChangeShapeType="1"/>
          </p:cNvSpPr>
          <p:nvPr/>
        </p:nvSpPr>
        <p:spPr bwMode="auto">
          <a:xfrm flipH="1" flipV="1">
            <a:off x="6354763" y="4437066"/>
            <a:ext cx="100012" cy="477837"/>
          </a:xfrm>
          <a:prstGeom prst="line">
            <a:avLst/>
          </a:prstGeom>
          <a:noFill/>
          <a:ln w="12700">
            <a:solidFill>
              <a:srgbClr val="FFFF9B"/>
            </a:solidFill>
            <a:round/>
            <a:headEnd/>
            <a:tailEnd type="arrow" w="lg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2" name="Line 34"/>
          <p:cNvSpPr>
            <a:spLocks noChangeShapeType="1"/>
          </p:cNvSpPr>
          <p:nvPr/>
        </p:nvSpPr>
        <p:spPr bwMode="auto">
          <a:xfrm flipH="1" flipV="1">
            <a:off x="7967666" y="4652966"/>
            <a:ext cx="331787" cy="504825"/>
          </a:xfrm>
          <a:prstGeom prst="line">
            <a:avLst/>
          </a:prstGeom>
          <a:noFill/>
          <a:ln w="12700">
            <a:solidFill>
              <a:srgbClr val="FFFF9B"/>
            </a:solidFill>
            <a:round/>
            <a:headEnd/>
            <a:tailEnd type="arrow" w="lg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3" name="Text Box 35"/>
          <p:cNvSpPr txBox="1">
            <a:spLocks noChangeArrowheads="1"/>
          </p:cNvSpPr>
          <p:nvPr/>
        </p:nvSpPr>
        <p:spPr bwMode="auto">
          <a:xfrm>
            <a:off x="6527803" y="1773241"/>
            <a:ext cx="3540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3000" b="1" i="1">
                <a:latin typeface="Times New Roman" panose="02020603050405020304" pitchFamily="18" charset="0"/>
              </a:rPr>
              <a:t>y</a:t>
            </a:r>
            <a:endParaRPr lang="en-US" altLang="zh-CN" sz="3000" b="1"/>
          </a:p>
        </p:txBody>
      </p:sp>
      <p:sp>
        <p:nvSpPr>
          <p:cNvPr id="71714" name="Line 36"/>
          <p:cNvSpPr>
            <a:spLocks noChangeShapeType="1"/>
          </p:cNvSpPr>
          <p:nvPr/>
        </p:nvSpPr>
        <p:spPr bwMode="auto">
          <a:xfrm flipH="1">
            <a:off x="4862516" y="2906716"/>
            <a:ext cx="1258887" cy="346075"/>
          </a:xfrm>
          <a:prstGeom prst="line">
            <a:avLst/>
          </a:prstGeom>
          <a:noFill/>
          <a:ln w="15875">
            <a:solidFill>
              <a:srgbClr val="FFFFFF"/>
            </a:solidFill>
            <a:round/>
            <a:headEnd/>
            <a:tailEnd type="arrow" w="lg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5" name="Line 37"/>
          <p:cNvSpPr>
            <a:spLocks noChangeShapeType="1"/>
          </p:cNvSpPr>
          <p:nvPr/>
        </p:nvSpPr>
        <p:spPr bwMode="auto">
          <a:xfrm flipH="1">
            <a:off x="6473828" y="2906713"/>
            <a:ext cx="1465263" cy="520700"/>
          </a:xfrm>
          <a:prstGeom prst="line">
            <a:avLst/>
          </a:prstGeom>
          <a:noFill/>
          <a:ln w="15875">
            <a:solidFill>
              <a:srgbClr val="FFFFFF"/>
            </a:solidFill>
            <a:round/>
            <a:headEnd/>
            <a:tailEnd type="arrow" w="lg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3814" name="Text Box 38"/>
          <p:cNvSpPr txBox="1">
            <a:spLocks noChangeArrowheads="1"/>
          </p:cNvSpPr>
          <p:nvPr/>
        </p:nvSpPr>
        <p:spPr bwMode="auto">
          <a:xfrm>
            <a:off x="8904291" y="2574925"/>
            <a:ext cx="1654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defRPr/>
            </a:pP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=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3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时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的分布</a:t>
            </a:r>
            <a:endParaRPr lang="zh-CN" alt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717" name="Line 39"/>
          <p:cNvSpPr>
            <a:spLocks noChangeShapeType="1"/>
          </p:cNvSpPr>
          <p:nvPr/>
        </p:nvSpPr>
        <p:spPr bwMode="auto">
          <a:xfrm flipH="1">
            <a:off x="8085141" y="2906716"/>
            <a:ext cx="1673225" cy="693737"/>
          </a:xfrm>
          <a:prstGeom prst="line">
            <a:avLst/>
          </a:prstGeom>
          <a:noFill/>
          <a:ln w="15875">
            <a:solidFill>
              <a:srgbClr val="FFFFFF"/>
            </a:solidFill>
            <a:round/>
            <a:headEnd/>
            <a:tailEnd type="arrow" w="lg" len="med"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3816" name="Text Box 40"/>
          <p:cNvSpPr txBox="1">
            <a:spLocks noChangeArrowheads="1"/>
          </p:cNvSpPr>
          <p:nvPr/>
        </p:nvSpPr>
        <p:spPr bwMode="auto">
          <a:xfrm>
            <a:off x="9623428" y="4510088"/>
            <a:ext cx="9366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 algn="just">
              <a:defRPr/>
            </a:pPr>
            <a:r>
              <a:rPr lang="en-US" altLang="zh-CN" sz="2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</a:t>
            </a:r>
            <a:r>
              <a:rPr lang="en-US" altLang="zh-CN" sz="20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  <a:r>
              <a:rPr lang="en-US" altLang="zh-CN" sz="2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+ </a:t>
            </a:r>
            <a:r>
              <a:rPr lang="en-US" altLang="zh-CN" sz="20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1</a:t>
            </a:r>
            <a:r>
              <a:rPr lang="en-US" altLang="zh-CN" sz="2000" i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endParaRPr lang="en-US" altLang="zh-CN" sz="2000" i="1" baseline="-2500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1719" name="Line 29"/>
          <p:cNvSpPr>
            <a:spLocks noChangeShapeType="1"/>
          </p:cNvSpPr>
          <p:nvPr/>
        </p:nvSpPr>
        <p:spPr bwMode="auto">
          <a:xfrm flipV="1">
            <a:off x="5949953" y="4575178"/>
            <a:ext cx="2016125" cy="1014413"/>
          </a:xfrm>
          <a:prstGeom prst="line">
            <a:avLst/>
          </a:prstGeom>
          <a:noFill/>
          <a:ln w="22225">
            <a:solidFill>
              <a:srgbClr val="00FFFF"/>
            </a:solidFill>
            <a:prstDash val="sysDot"/>
            <a:round/>
            <a:headEnd/>
            <a:tailEnd type="oval" w="med" len="med"/>
          </a:ln>
          <a:effectLst>
            <a:outerShdw dist="127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20" name="Line 14"/>
          <p:cNvSpPr>
            <a:spLocks noChangeShapeType="1"/>
          </p:cNvSpPr>
          <p:nvPr/>
        </p:nvSpPr>
        <p:spPr bwMode="auto">
          <a:xfrm>
            <a:off x="1774828" y="4652966"/>
            <a:ext cx="7610475" cy="162877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sm" len="lg"/>
          </a:ln>
          <a:effectLst>
            <a:outerShdw dist="81320" dir="2319588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3822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60648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回归方程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(regression equation)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700217"/>
            <a:ext cx="9083352" cy="2123658"/>
          </a:xfrm>
        </p:spPr>
        <p:txBody>
          <a:bodyPr/>
          <a:lstStyle/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3000" dirty="0"/>
              <a:t>描</a:t>
            </a:r>
            <a:r>
              <a:rPr lang="zh-CN" altLang="en-US" sz="3000" dirty="0">
                <a:latin typeface="Times New Roman" panose="02020603050405020304" pitchFamily="18" charset="0"/>
              </a:rPr>
              <a:t>述</a:t>
            </a:r>
            <a:r>
              <a:rPr lang="en-US" altLang="zh-CN" sz="3000" i="1" dirty="0">
                <a:latin typeface="Times New Roman" panose="02020603050405020304" pitchFamily="18" charset="0"/>
              </a:rPr>
              <a:t>y</a:t>
            </a:r>
            <a:r>
              <a:rPr lang="zh-CN" altLang="en-US" sz="3000" dirty="0">
                <a:latin typeface="Times New Roman" panose="02020603050405020304" pitchFamily="18" charset="0"/>
              </a:rPr>
              <a:t>的平均值或期望值如何依赖于</a:t>
            </a:r>
            <a:r>
              <a:rPr lang="en-US" altLang="zh-CN" sz="3000" i="1" dirty="0">
                <a:latin typeface="Times New Roman" panose="02020603050405020304" pitchFamily="18" charset="0"/>
              </a:rPr>
              <a:t>x</a:t>
            </a:r>
            <a:r>
              <a:rPr lang="zh-CN" altLang="en-US" sz="3000" dirty="0">
                <a:latin typeface="Times New Roman" panose="02020603050405020304" pitchFamily="18" charset="0"/>
              </a:rPr>
              <a:t>的方程称为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回归方程。</a:t>
            </a:r>
            <a:endParaRPr lang="zh-CN" altLang="en-US" sz="3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3000" dirty="0"/>
              <a:t>一元</a:t>
            </a:r>
            <a:r>
              <a:rPr lang="zh-CN" altLang="en-US" sz="3000" dirty="0">
                <a:latin typeface="Times New Roman" panose="02020603050405020304" pitchFamily="18" charset="0"/>
              </a:rPr>
              <a:t>线性回归方程的形式如下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3000" b="1" i="1" dirty="0">
                <a:solidFill>
                  <a:srgbClr val="FFFFB1"/>
                </a:solidFill>
                <a:latin typeface="Times New Roman" panose="02020603050405020304" pitchFamily="18" charset="0"/>
              </a:rPr>
              <a:t>                          </a:t>
            </a:r>
            <a:r>
              <a:rPr lang="en-US" altLang="zh-CN" sz="3000" b="1" i="1" dirty="0">
                <a:solidFill>
                  <a:srgbClr val="2E2E2E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3000" b="1" dirty="0">
                <a:solidFill>
                  <a:srgbClr val="2E2E2E"/>
                </a:solidFill>
                <a:latin typeface="Times New Roman" panose="02020603050405020304" pitchFamily="18" charset="0"/>
              </a:rPr>
              <a:t>( </a:t>
            </a:r>
            <a:r>
              <a:rPr lang="en-US" altLang="zh-CN" sz="3000" b="1" i="1" dirty="0">
                <a:solidFill>
                  <a:srgbClr val="2E2E2E"/>
                </a:solidFill>
                <a:latin typeface="Times New Roman" panose="02020603050405020304" pitchFamily="18" charset="0"/>
              </a:rPr>
              <a:t>y </a:t>
            </a:r>
            <a:r>
              <a:rPr lang="en-US" altLang="zh-CN" sz="3000" b="1" dirty="0">
                <a:solidFill>
                  <a:srgbClr val="2E2E2E"/>
                </a:solidFill>
                <a:latin typeface="Times New Roman" panose="02020603050405020304" pitchFamily="18" charset="0"/>
              </a:rPr>
              <a:t>) = </a:t>
            </a:r>
            <a:r>
              <a:rPr lang="en-US" altLang="zh-CN" sz="3000" b="1" i="1" dirty="0">
                <a:solidFill>
                  <a:srgbClr val="2E2E2E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3000" b="1" baseline="-25000" dirty="0">
                <a:solidFill>
                  <a:srgbClr val="2E2E2E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3000" b="1" dirty="0">
                <a:solidFill>
                  <a:srgbClr val="2E2E2E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sz="3000" b="1" i="1" dirty="0">
                <a:solidFill>
                  <a:srgbClr val="2E2E2E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3000" b="1" baseline="-25000" dirty="0">
                <a:solidFill>
                  <a:srgbClr val="2E2E2E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3000" b="1" i="1" dirty="0">
                <a:solidFill>
                  <a:srgbClr val="2E2E2E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414726" name="Rectangle 6"/>
          <p:cNvSpPr>
            <a:spLocks noChangeArrowheads="1"/>
          </p:cNvSpPr>
          <p:nvPr/>
        </p:nvSpPr>
        <p:spPr bwMode="auto">
          <a:xfrm>
            <a:off x="2207568" y="3823874"/>
            <a:ext cx="9433048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方程的图示是一条直线，也称为直线回归方程。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zh-CN" altLang="en-US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</a:t>
            </a:r>
            <a:r>
              <a:rPr lang="en-US" altLang="zh-CN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是回归直线在 </a:t>
            </a:r>
            <a:r>
              <a:rPr lang="en-US" altLang="zh-CN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轴上的截距，是当 </a:t>
            </a:r>
            <a:r>
              <a:rPr lang="en-US" altLang="zh-CN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=0 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时 </a:t>
            </a:r>
            <a:r>
              <a:rPr lang="en-US" altLang="zh-CN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的期望值。</a:t>
            </a:r>
          </a:p>
          <a:p>
            <a:pPr algn="just">
              <a:lnSpc>
                <a:spcPct val="90000"/>
              </a:lnSpc>
              <a:spcBef>
                <a:spcPct val="50000"/>
              </a:spcBef>
              <a:buClr>
                <a:schemeClr val="hlink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zh-CN" altLang="en-US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</a:t>
            </a:r>
            <a:r>
              <a:rPr lang="en-US" altLang="zh-CN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是直线的斜率，称为回归系数，表示当 </a:t>
            </a:r>
            <a:r>
              <a:rPr lang="en-US" altLang="zh-CN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x 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每变动一个单位时，</a:t>
            </a:r>
            <a:r>
              <a:rPr lang="en-US" altLang="zh-CN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的平均变动值。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4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4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4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4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4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4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3" grpId="0" build="p" autoUpdateAnimBg="0"/>
      <p:bldP spid="414726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6325" y="288081"/>
            <a:ext cx="67818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估计的回归方程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2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(estimated regression equation)</a:t>
            </a:r>
          </a:p>
        </p:txBody>
      </p:sp>
      <p:sp>
        <p:nvSpPr>
          <p:cNvPr id="416832" name="Text Box 64"/>
          <p:cNvSpPr txBox="1">
            <a:spLocks noChangeArrowheads="1"/>
          </p:cNvSpPr>
          <p:nvPr/>
        </p:nvSpPr>
        <p:spPr bwMode="auto">
          <a:xfrm>
            <a:off x="1905000" y="3581403"/>
            <a:ext cx="815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AutoNum type="arabicPeriod" startAt="3"/>
              <a:defRPr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一元线性回归中估计的回归方程为</a:t>
            </a:r>
            <a:endParaRPr lang="zh-CN" altLang="en-US" sz="2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416877" name="Group 109"/>
          <p:cNvGrpSpPr>
            <a:grpSpLocks/>
          </p:cNvGrpSpPr>
          <p:nvPr/>
        </p:nvGrpSpPr>
        <p:grpSpPr bwMode="auto">
          <a:xfrm>
            <a:off x="1905000" y="2667000"/>
            <a:ext cx="8077200" cy="946150"/>
            <a:chOff x="288" y="1680"/>
            <a:chExt cx="5088" cy="596"/>
          </a:xfrm>
        </p:grpSpPr>
        <p:sp>
          <p:nvSpPr>
            <p:cNvPr id="416840" name="Text Box 72"/>
            <p:cNvSpPr txBox="1">
              <a:spLocks noChangeArrowheads="1"/>
            </p:cNvSpPr>
            <p:nvPr/>
          </p:nvSpPr>
          <p:spPr bwMode="auto">
            <a:xfrm>
              <a:off x="288" y="1680"/>
              <a:ext cx="5088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144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3716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8288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buFontTx/>
                <a:buAutoNum type="arabicPeriod" startAt="2"/>
                <a:defRPr/>
              </a:pPr>
              <a:r>
                <a:rPr lang="zh-CN" altLang="en-US" sz="2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用</a:t>
              </a:r>
              <a:r>
                <a:rPr lang="zh-CN" altLang="en-US" sz="280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样本统计量     和    代替回归方程中的未知参数    和    ，就得到了</a:t>
              </a:r>
              <a:r>
                <a:rPr lang="zh-CN" alt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估计的回归方程。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92" name="Object 101"/>
                <p:cNvSpPr txBox="1"/>
                <p:nvPr/>
              </p:nvSpPr>
              <p:spPr bwMode="auto">
                <a:xfrm>
                  <a:off x="2016" y="1680"/>
                  <a:ext cx="324" cy="33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792" name="Object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16" y="1680"/>
                  <a:ext cx="324" cy="336"/>
                </a:xfrm>
                <a:prstGeom prst="rect">
                  <a:avLst/>
                </a:prstGeom>
                <a:blipFill>
                  <a:blip r:embed="rId3"/>
                  <a:stretch>
                    <a:fillRect l="-2273" t="-2174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93" name="Object 102"/>
                <p:cNvSpPr txBox="1"/>
                <p:nvPr/>
              </p:nvSpPr>
              <p:spPr bwMode="auto">
                <a:xfrm>
                  <a:off x="2602" y="1688"/>
                  <a:ext cx="303" cy="31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5793" name="Object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02" y="1688"/>
                  <a:ext cx="303" cy="319"/>
                </a:xfrm>
                <a:prstGeom prst="rect">
                  <a:avLst/>
                </a:prstGeom>
                <a:blipFill>
                  <a:blip r:embed="rId4"/>
                  <a:stretch>
                    <a:fillRect l="-2247" t="-2273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94" name="Object 104"/>
                <p:cNvSpPr txBox="1"/>
                <p:nvPr/>
              </p:nvSpPr>
              <p:spPr bwMode="auto">
                <a:xfrm>
                  <a:off x="816" y="1968"/>
                  <a:ext cx="324" cy="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5794" name="Object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6" y="1968"/>
                  <a:ext cx="324" cy="303"/>
                </a:xfrm>
                <a:prstGeom prst="rect">
                  <a:avLst/>
                </a:prstGeom>
                <a:blipFill>
                  <a:blip r:embed="rId5"/>
                  <a:stretch>
                    <a:fillRect l="-2273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95" name="Object 105"/>
                <p:cNvSpPr txBox="1"/>
                <p:nvPr/>
              </p:nvSpPr>
              <p:spPr bwMode="auto">
                <a:xfrm>
                  <a:off x="1296" y="1968"/>
                  <a:ext cx="302" cy="28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5795" name="Object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96" y="1968"/>
                  <a:ext cx="302" cy="287"/>
                </a:xfrm>
                <a:prstGeom prst="rect">
                  <a:avLst/>
                </a:prstGeom>
                <a:blipFill>
                  <a:blip r:embed="rId6"/>
                  <a:stretch>
                    <a:fillRect l="-2410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6876" name="Group 108"/>
          <p:cNvGrpSpPr>
            <a:grpSpLocks/>
          </p:cNvGrpSpPr>
          <p:nvPr/>
        </p:nvGrpSpPr>
        <p:grpSpPr bwMode="auto">
          <a:xfrm>
            <a:off x="1905000" y="1700213"/>
            <a:ext cx="8077200" cy="946150"/>
            <a:chOff x="240" y="1104"/>
            <a:chExt cx="5088" cy="596"/>
          </a:xfrm>
        </p:grpSpPr>
        <p:sp>
          <p:nvSpPr>
            <p:cNvPr id="416863" name="Rectangle 95"/>
            <p:cNvSpPr>
              <a:spLocks noChangeArrowheads="1"/>
            </p:cNvSpPr>
            <p:nvPr/>
          </p:nvSpPr>
          <p:spPr bwMode="auto">
            <a:xfrm>
              <a:off x="240" y="1104"/>
              <a:ext cx="5088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144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3716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8288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buFontTx/>
                <a:buAutoNum type="arabicPeriod"/>
                <a:defRPr/>
              </a:pPr>
              <a:r>
                <a:rPr lang="zh-CN" altLang="en-US" sz="28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总体</a:t>
              </a:r>
              <a:r>
                <a:rPr lang="zh-CN" altLang="en-US" sz="28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回归参数   和</a:t>
              </a:r>
              <a:r>
                <a:rPr lang="zh-CN" altLang="en-US" sz="2800" b="1" i="1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Symbol" panose="05050102010706020507" pitchFamily="18" charset="2"/>
                </a:rPr>
                <a:t>   </a:t>
              </a:r>
              <a:r>
                <a:rPr lang="zh-CN" altLang="en-US" sz="28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是未知的，必须利用样本数据去估计。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89" name="Object 106"/>
                <p:cNvSpPr txBox="1"/>
                <p:nvPr/>
              </p:nvSpPr>
              <p:spPr bwMode="auto">
                <a:xfrm>
                  <a:off x="1920" y="1152"/>
                  <a:ext cx="324" cy="303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2E2E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2E2E2E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2E2E2E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solidFill>
                      <a:srgbClr val="2E2E2E"/>
                    </a:solidFill>
                  </a:endParaRPr>
                </a:p>
              </p:txBody>
            </p:sp>
          </mc:Choice>
          <mc:Fallback xmlns="">
            <p:sp>
              <p:nvSpPr>
                <p:cNvPr id="75789" name="Object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20" y="1152"/>
                  <a:ext cx="324" cy="303"/>
                </a:xfrm>
                <a:prstGeom prst="rect">
                  <a:avLst/>
                </a:prstGeom>
                <a:blipFill>
                  <a:blip r:embed="rId7"/>
                  <a:stretch>
                    <a:fillRect l="-2273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90" name="Object 107"/>
                <p:cNvSpPr txBox="1"/>
                <p:nvPr/>
              </p:nvSpPr>
              <p:spPr bwMode="auto">
                <a:xfrm>
                  <a:off x="2352" y="1152"/>
                  <a:ext cx="302" cy="28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2E2E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2E2E2E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2E2E2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2E2E2E"/>
                    </a:solidFill>
                  </a:endParaRPr>
                </a:p>
              </p:txBody>
            </p:sp>
          </mc:Choice>
          <mc:Fallback xmlns="">
            <p:sp>
              <p:nvSpPr>
                <p:cNvPr id="75790" name="Object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52" y="1152"/>
                  <a:ext cx="302" cy="287"/>
                </a:xfrm>
                <a:prstGeom prst="rect">
                  <a:avLst/>
                </a:prstGeom>
                <a:blipFill>
                  <a:blip r:embed="rId8"/>
                  <a:stretch>
                    <a:fillRect l="-2439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6879" name="Object 111"/>
              <p:cNvSpPr txBox="1"/>
              <p:nvPr/>
            </p:nvSpPr>
            <p:spPr bwMode="auto">
              <a:xfrm>
                <a:off x="4724400" y="4057653"/>
                <a:ext cx="3027784" cy="148759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416879" name="Object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4057653"/>
                <a:ext cx="3027784" cy="1487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6881" name="Group 113"/>
          <p:cNvGrpSpPr>
            <a:grpSpLocks/>
          </p:cNvGrpSpPr>
          <p:nvPr/>
        </p:nvGrpSpPr>
        <p:grpSpPr bwMode="auto">
          <a:xfrm>
            <a:off x="2586690" y="4759431"/>
            <a:ext cx="7391400" cy="1231900"/>
            <a:chOff x="783" y="2991"/>
            <a:chExt cx="4656" cy="776"/>
          </a:xfrm>
        </p:grpSpPr>
        <p:sp>
          <p:nvSpPr>
            <p:cNvPr id="416843" name="Rectangle 75"/>
            <p:cNvSpPr>
              <a:spLocks noChangeArrowheads="1"/>
            </p:cNvSpPr>
            <p:nvPr/>
          </p:nvSpPr>
          <p:spPr bwMode="auto">
            <a:xfrm>
              <a:off x="783" y="3011"/>
              <a:ext cx="465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 eaLnBrk="1" hangingPunct="1">
                <a:defRPr/>
              </a:pPr>
              <a:r>
                <a:rPr lang="zh-CN" altLang="en-US" sz="24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其中：  是估计的回归直线在 </a:t>
              </a:r>
              <a:r>
                <a:rPr lang="en-US" altLang="zh-CN" sz="2400" i="1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</a:t>
              </a:r>
              <a:r>
                <a:rPr lang="en-US" altLang="zh-CN" sz="24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轴上的截距，  是直线的斜率，它表示对于一个给定的 </a:t>
              </a:r>
              <a:r>
                <a:rPr lang="en-US" altLang="zh-CN" sz="2400" i="1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lang="en-US" altLang="zh-CN" sz="24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的值，   是 </a:t>
              </a:r>
              <a:r>
                <a:rPr lang="en-US" altLang="zh-CN" sz="2400" i="1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</a:t>
              </a:r>
              <a:r>
                <a:rPr lang="en-US" altLang="zh-CN" sz="24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的估计值，也表示 </a:t>
              </a:r>
              <a:r>
                <a:rPr lang="en-US" altLang="zh-CN" sz="2400" i="1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lang="en-US" altLang="zh-CN" sz="24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zh-CN" altLang="en-US" sz="24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每变动一个单位时， </a:t>
              </a:r>
              <a:r>
                <a:rPr lang="en-US" altLang="zh-CN" sz="2400" i="1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 </a:t>
              </a:r>
              <a:r>
                <a:rPr lang="zh-CN" altLang="en-US" sz="24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的平均变动值</a:t>
              </a:r>
              <a:r>
                <a:rPr lang="zh-CN" altLang="en-US" sz="24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。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85" name="Object 99"/>
                <p:cNvSpPr txBox="1"/>
                <p:nvPr/>
              </p:nvSpPr>
              <p:spPr bwMode="auto">
                <a:xfrm>
                  <a:off x="1357" y="2991"/>
                  <a:ext cx="277" cy="288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5785" name="Object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57" y="2991"/>
                  <a:ext cx="277" cy="288"/>
                </a:xfrm>
                <a:prstGeom prst="rect">
                  <a:avLst/>
                </a:prstGeom>
                <a:blipFill>
                  <a:blip r:embed="rId10"/>
                  <a:stretch>
                    <a:fillRect l="-2222" t="-2222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86" name="Object 100"/>
                <p:cNvSpPr txBox="1"/>
                <p:nvPr/>
              </p:nvSpPr>
              <p:spPr bwMode="auto">
                <a:xfrm>
                  <a:off x="4536" y="3008"/>
                  <a:ext cx="302" cy="271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5786" name="Object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36" y="3008"/>
                  <a:ext cx="302" cy="271"/>
                </a:xfrm>
                <a:prstGeom prst="rect">
                  <a:avLst/>
                </a:prstGeom>
                <a:blipFill>
                  <a:blip r:embed="rId11"/>
                  <a:stretch>
                    <a:fillRect l="-2198" t="-2469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787" name="Object 112"/>
                <p:cNvSpPr txBox="1"/>
                <p:nvPr/>
              </p:nvSpPr>
              <p:spPr bwMode="auto">
                <a:xfrm>
                  <a:off x="4235" y="3258"/>
                  <a:ext cx="237" cy="228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5787" name="Object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35" y="3258"/>
                  <a:ext cx="237" cy="228"/>
                </a:xfrm>
                <a:prstGeom prst="rect">
                  <a:avLst/>
                </a:prstGeom>
                <a:blipFill>
                  <a:blip r:embed="rId12"/>
                  <a:stretch>
                    <a:fillRect t="-2667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6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832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参数的最小二乘估计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2743200" y="404664"/>
            <a:ext cx="6705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rgbClr val="2E2E2E"/>
                </a:solidFill>
                <a:latin typeface="Arial" panose="020B0604020202020204" pitchFamily="34" charset="0"/>
              </a:rPr>
              <a:t>11.1   </a:t>
            </a:r>
            <a:r>
              <a:rPr lang="zh-CN" altLang="en-US" dirty="0">
                <a:solidFill>
                  <a:srgbClr val="2E2E2E"/>
                </a:solidFill>
                <a:latin typeface="Arial" panose="020B0604020202020204" pitchFamily="34" charset="0"/>
              </a:rPr>
              <a:t>变量间关系的度量</a:t>
            </a:r>
          </a:p>
        </p:txBody>
      </p:sp>
      <p:sp>
        <p:nvSpPr>
          <p:cNvPr id="265219" name="Rectangle 3"/>
          <p:cNvSpPr>
            <a:spLocks noChangeArrowheads="1"/>
          </p:cNvSpPr>
          <p:nvPr/>
        </p:nvSpPr>
        <p:spPr bwMode="auto">
          <a:xfrm>
            <a:off x="21336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b="1" dirty="0">
                <a:solidFill>
                  <a:srgbClr val="2E2E2E"/>
                </a:solidFill>
              </a:rPr>
              <a:t>11.1.1  </a:t>
            </a:r>
            <a:r>
              <a:rPr lang="zh-CN" altLang="en-US" b="1" dirty="0">
                <a:solidFill>
                  <a:srgbClr val="2E2E2E"/>
                </a:solidFill>
              </a:rPr>
              <a:t>变量间的关系</a:t>
            </a:r>
          </a:p>
          <a:p>
            <a:pPr>
              <a:defRPr/>
            </a:pPr>
            <a:r>
              <a:rPr lang="en-US" altLang="zh-CN" b="1" dirty="0">
                <a:solidFill>
                  <a:srgbClr val="2E2E2E"/>
                </a:solidFill>
              </a:rPr>
              <a:t>11.1.2  </a:t>
            </a:r>
            <a:r>
              <a:rPr lang="zh-CN" altLang="en-US" b="1" dirty="0">
                <a:solidFill>
                  <a:srgbClr val="2E2E2E"/>
                </a:solidFill>
              </a:rPr>
              <a:t>相关关系的描述与测度</a:t>
            </a:r>
          </a:p>
          <a:p>
            <a:pPr>
              <a:defRPr/>
            </a:pPr>
            <a:r>
              <a:rPr lang="en-US" altLang="zh-CN" b="1" dirty="0">
                <a:solidFill>
                  <a:srgbClr val="2E2E2E"/>
                </a:solidFill>
              </a:rPr>
              <a:t>11.1.3  </a:t>
            </a:r>
            <a:r>
              <a:rPr lang="zh-CN" altLang="en-US" b="1" dirty="0">
                <a:solidFill>
                  <a:srgbClr val="2E2E2E"/>
                </a:solidFill>
              </a:rPr>
              <a:t>相关系数的显著性检验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97088" y="279737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最小二乘估计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(method of least squares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Object 4">
                <a:hlinkClick r:id="" action="ppaction://ole?verb=0"/>
              </p:cNvPr>
              <p:cNvSpPr txBox="1"/>
              <p:nvPr/>
            </p:nvSpPr>
            <p:spPr bwMode="auto">
              <a:xfrm>
                <a:off x="3021016" y="3789363"/>
                <a:ext cx="6186487" cy="10668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最小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875" name="Object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1016" y="3789363"/>
                <a:ext cx="6186487" cy="1066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0423" name="Rectangle 7"/>
          <p:cNvSpPr>
            <a:spLocks noChangeArrowheads="1"/>
          </p:cNvSpPr>
          <p:nvPr/>
        </p:nvSpPr>
        <p:spPr bwMode="auto">
          <a:xfrm>
            <a:off x="1905000" y="1628775"/>
            <a:ext cx="830580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德国科学家</a:t>
            </a:r>
            <a:r>
              <a:rPr lang="en-US" altLang="zh-CN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Karl Gauss(1777</a:t>
            </a:r>
            <a:r>
              <a:rPr lang="en-US" altLang="zh-CN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—</a:t>
            </a:r>
            <a:r>
              <a:rPr lang="en-US" altLang="zh-CN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1855)</a:t>
            </a:r>
            <a:r>
              <a:rPr lang="zh-CN" altLang="en-US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提出用最小化图中垂直方向的误差平方和来估计参数</a:t>
            </a:r>
            <a:r>
              <a:rPr lang="zh-CN" altLang="en-US" sz="3000" dirty="0">
                <a:solidFill>
                  <a:srgbClr val="2E2E2E"/>
                </a:solidFill>
                <a:latin typeface="Arial" panose="020B0604020202020204" pitchFamily="34" charset="0"/>
              </a:rPr>
              <a:t> 。</a:t>
            </a:r>
            <a:endParaRPr lang="zh-CN" altLang="en-US" sz="3000" dirty="0">
              <a:solidFill>
                <a:srgbClr val="2E2E2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FontTx/>
              <a:buAutoNum type="arabicPeriod"/>
              <a:defRPr/>
            </a:pPr>
            <a:r>
              <a:rPr lang="zh-CN" altLang="en-US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使因变量的观察值与估计值之间的误差平方和达到最小来求得    和    的方法。即</a:t>
            </a:r>
          </a:p>
        </p:txBody>
      </p:sp>
      <p:sp>
        <p:nvSpPr>
          <p:cNvPr id="700426" name="Rectangle 10"/>
          <p:cNvSpPr>
            <a:spLocks noChangeArrowheads="1"/>
          </p:cNvSpPr>
          <p:nvPr/>
        </p:nvSpPr>
        <p:spPr bwMode="auto">
          <a:xfrm>
            <a:off x="1985966" y="4941891"/>
            <a:ext cx="86465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algn="just">
              <a:spcBef>
                <a:spcPct val="20000"/>
              </a:spcBef>
              <a:defRPr/>
            </a:pPr>
            <a:r>
              <a:rPr lang="zh-CN" altLang="en-US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性质：用最小二乘法拟合的直线来代表</a:t>
            </a:r>
            <a:r>
              <a:rPr lang="en-US" altLang="zh-CN" sz="30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</a:t>
            </a:r>
            <a:r>
              <a:rPr lang="en-US" altLang="zh-CN" sz="30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</a:t>
            </a:r>
            <a:r>
              <a:rPr lang="zh-CN" altLang="en-US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的关系与实际数据的误差比其他任何直线都小。</a:t>
            </a:r>
            <a:endParaRPr lang="zh-CN" altLang="en-US" sz="3000" b="1" dirty="0">
              <a:solidFill>
                <a:srgbClr val="2E2E2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8" name="Object 12"/>
              <p:cNvSpPr txBox="1"/>
              <p:nvPr/>
            </p:nvSpPr>
            <p:spPr bwMode="auto">
              <a:xfrm>
                <a:off x="5087938" y="3141663"/>
                <a:ext cx="514350" cy="533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987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7938" y="3141663"/>
                <a:ext cx="514350" cy="533400"/>
              </a:xfrm>
              <a:prstGeom prst="rect">
                <a:avLst/>
              </a:prstGeom>
              <a:blipFill>
                <a:blip r:embed="rId4"/>
                <a:stretch>
                  <a:fillRect l="-3571" t="-4545" r="-119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879" name="Object 13"/>
              <p:cNvSpPr txBox="1"/>
              <p:nvPr/>
            </p:nvSpPr>
            <p:spPr bwMode="auto">
              <a:xfrm>
                <a:off x="5951538" y="3141663"/>
                <a:ext cx="481012" cy="506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9879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51538" y="3141663"/>
                <a:ext cx="481012" cy="506412"/>
              </a:xfrm>
              <a:prstGeom prst="rect">
                <a:avLst/>
              </a:prstGeom>
              <a:blipFill>
                <a:blip r:embed="rId5"/>
                <a:stretch>
                  <a:fillRect l="-3797" t="-4819" r="-886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12628" y="169754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Karl Gauss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的最小化图</a:t>
            </a:r>
            <a:endParaRPr lang="zh-CN" altLang="en-US" sz="3600" b="1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1923" name="Rectangle 55"/>
          <p:cNvSpPr>
            <a:spLocks noChangeArrowheads="1"/>
          </p:cNvSpPr>
          <p:nvPr/>
        </p:nvSpPr>
        <p:spPr bwMode="auto">
          <a:xfrm>
            <a:off x="152400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1924" name="Line 59"/>
          <p:cNvSpPr>
            <a:spLocks noChangeShapeType="1"/>
          </p:cNvSpPr>
          <p:nvPr/>
        </p:nvSpPr>
        <p:spPr bwMode="auto">
          <a:xfrm>
            <a:off x="2363788" y="1962153"/>
            <a:ext cx="0" cy="4532313"/>
          </a:xfrm>
          <a:prstGeom prst="line">
            <a:avLst/>
          </a:prstGeom>
          <a:ln>
            <a:headEnd type="stealth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1925" name="Line 60"/>
          <p:cNvSpPr>
            <a:spLocks noChangeShapeType="1"/>
          </p:cNvSpPr>
          <p:nvPr/>
        </p:nvSpPr>
        <p:spPr bwMode="auto">
          <a:xfrm>
            <a:off x="2363791" y="6494463"/>
            <a:ext cx="7297737" cy="0"/>
          </a:xfrm>
          <a:prstGeom prst="line">
            <a:avLst/>
          </a:prstGeom>
          <a:ln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468029" name="Text Box 61"/>
          <p:cNvSpPr txBox="1">
            <a:spLocks noChangeArrowheads="1"/>
          </p:cNvSpPr>
          <p:nvPr/>
        </p:nvSpPr>
        <p:spPr bwMode="auto">
          <a:xfrm>
            <a:off x="9577391" y="6223003"/>
            <a:ext cx="503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468030" name="Text Box 62"/>
          <p:cNvSpPr txBox="1">
            <a:spLocks noChangeArrowheads="1"/>
          </p:cNvSpPr>
          <p:nvPr/>
        </p:nvSpPr>
        <p:spPr bwMode="auto">
          <a:xfrm>
            <a:off x="1776416" y="1781178"/>
            <a:ext cx="503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468031" name="Text Box 63"/>
          <p:cNvSpPr txBox="1">
            <a:spLocks noChangeArrowheads="1"/>
          </p:cNvSpPr>
          <p:nvPr/>
        </p:nvSpPr>
        <p:spPr bwMode="auto">
          <a:xfrm>
            <a:off x="6892925" y="2141538"/>
            <a:ext cx="1258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68032" name="Text Box 64"/>
          <p:cNvSpPr txBox="1">
            <a:spLocks noChangeArrowheads="1"/>
          </p:cNvSpPr>
          <p:nvPr/>
        </p:nvSpPr>
        <p:spPr bwMode="auto">
          <a:xfrm>
            <a:off x="3036888" y="5859463"/>
            <a:ext cx="1255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 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1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81930" name="Line 66"/>
          <p:cNvSpPr>
            <a:spLocks noChangeShapeType="1"/>
          </p:cNvSpPr>
          <p:nvPr/>
        </p:nvSpPr>
        <p:spPr bwMode="auto">
          <a:xfrm flipV="1">
            <a:off x="2447925" y="2959100"/>
            <a:ext cx="6122988" cy="2719388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31" name="Text Box 67"/>
          <p:cNvSpPr txBox="1">
            <a:spLocks noChangeArrowheads="1"/>
          </p:cNvSpPr>
          <p:nvPr/>
        </p:nvSpPr>
        <p:spPr bwMode="auto">
          <a:xfrm>
            <a:off x="2867025" y="5676900"/>
            <a:ext cx="503238" cy="4587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2" name="Text Box 68"/>
          <p:cNvSpPr txBox="1">
            <a:spLocks noChangeArrowheads="1"/>
          </p:cNvSpPr>
          <p:nvPr/>
        </p:nvSpPr>
        <p:spPr bwMode="auto">
          <a:xfrm>
            <a:off x="4043366" y="4949825"/>
            <a:ext cx="503237" cy="4587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3" name="Text Box 69"/>
          <p:cNvSpPr txBox="1">
            <a:spLocks noChangeArrowheads="1"/>
          </p:cNvSpPr>
          <p:nvPr/>
        </p:nvSpPr>
        <p:spPr bwMode="auto">
          <a:xfrm>
            <a:off x="3370266" y="4500563"/>
            <a:ext cx="503237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4" name="Text Box 70"/>
          <p:cNvSpPr txBox="1">
            <a:spLocks noChangeArrowheads="1"/>
          </p:cNvSpPr>
          <p:nvPr/>
        </p:nvSpPr>
        <p:spPr bwMode="auto">
          <a:xfrm>
            <a:off x="4714875" y="3594100"/>
            <a:ext cx="503238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5" name="Text Box 71"/>
          <p:cNvSpPr txBox="1">
            <a:spLocks noChangeArrowheads="1"/>
          </p:cNvSpPr>
          <p:nvPr/>
        </p:nvSpPr>
        <p:spPr bwMode="auto">
          <a:xfrm>
            <a:off x="4964116" y="5226050"/>
            <a:ext cx="503237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6" name="Text Box 72"/>
          <p:cNvSpPr txBox="1">
            <a:spLocks noChangeArrowheads="1"/>
          </p:cNvSpPr>
          <p:nvPr/>
        </p:nvSpPr>
        <p:spPr bwMode="auto">
          <a:xfrm>
            <a:off x="5721350" y="4229100"/>
            <a:ext cx="503238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7" name="Text Box 73"/>
          <p:cNvSpPr txBox="1">
            <a:spLocks noChangeArrowheads="1"/>
          </p:cNvSpPr>
          <p:nvPr/>
        </p:nvSpPr>
        <p:spPr bwMode="auto">
          <a:xfrm>
            <a:off x="6224591" y="3232153"/>
            <a:ext cx="503237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8" name="Text Box 74"/>
          <p:cNvSpPr txBox="1">
            <a:spLocks noChangeArrowheads="1"/>
          </p:cNvSpPr>
          <p:nvPr/>
        </p:nvSpPr>
        <p:spPr bwMode="auto">
          <a:xfrm>
            <a:off x="7315200" y="2597150"/>
            <a:ext cx="503238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39" name="Text Box 75"/>
          <p:cNvSpPr txBox="1">
            <a:spLocks noChangeArrowheads="1"/>
          </p:cNvSpPr>
          <p:nvPr/>
        </p:nvSpPr>
        <p:spPr bwMode="auto">
          <a:xfrm>
            <a:off x="6977066" y="3954463"/>
            <a:ext cx="503237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FFB1"/>
                </a:solidFill>
                <a:sym typeface="Wingdings 2" panose="05020102010507070707" pitchFamily="18" charset="2"/>
              </a:rPr>
              <a:t></a:t>
            </a:r>
            <a:endParaRPr lang="en-US" altLang="zh-CN">
              <a:solidFill>
                <a:srgbClr val="FFFFB1"/>
              </a:solidFill>
            </a:endParaRPr>
          </a:p>
        </p:txBody>
      </p:sp>
      <p:sp>
        <p:nvSpPr>
          <p:cNvPr id="81940" name="Line 76"/>
          <p:cNvSpPr>
            <a:spLocks noChangeShapeType="1"/>
          </p:cNvSpPr>
          <p:nvPr/>
        </p:nvSpPr>
        <p:spPr bwMode="auto">
          <a:xfrm>
            <a:off x="3119438" y="5407025"/>
            <a:ext cx="0" cy="4524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1" name="Line 77"/>
          <p:cNvSpPr>
            <a:spLocks noChangeShapeType="1"/>
          </p:cNvSpPr>
          <p:nvPr/>
        </p:nvSpPr>
        <p:spPr bwMode="auto">
          <a:xfrm>
            <a:off x="3622675" y="4862513"/>
            <a:ext cx="0" cy="273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2" name="Line 78"/>
          <p:cNvSpPr>
            <a:spLocks noChangeShapeType="1"/>
          </p:cNvSpPr>
          <p:nvPr/>
        </p:nvSpPr>
        <p:spPr bwMode="auto">
          <a:xfrm>
            <a:off x="4292600" y="4862513"/>
            <a:ext cx="0" cy="2730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3" name="Line 79"/>
          <p:cNvSpPr>
            <a:spLocks noChangeShapeType="1"/>
          </p:cNvSpPr>
          <p:nvPr/>
        </p:nvSpPr>
        <p:spPr bwMode="auto">
          <a:xfrm>
            <a:off x="4964113" y="3956050"/>
            <a:ext cx="0" cy="63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4" name="Line 80"/>
          <p:cNvSpPr>
            <a:spLocks noChangeShapeType="1"/>
          </p:cNvSpPr>
          <p:nvPr/>
        </p:nvSpPr>
        <p:spPr bwMode="auto">
          <a:xfrm>
            <a:off x="5216525" y="4500563"/>
            <a:ext cx="0" cy="906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5" name="Line 81"/>
          <p:cNvSpPr>
            <a:spLocks noChangeShapeType="1"/>
          </p:cNvSpPr>
          <p:nvPr/>
        </p:nvSpPr>
        <p:spPr bwMode="auto">
          <a:xfrm>
            <a:off x="5970588" y="4138613"/>
            <a:ext cx="0" cy="271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6" name="Line 82"/>
          <p:cNvSpPr>
            <a:spLocks noChangeShapeType="1"/>
          </p:cNvSpPr>
          <p:nvPr/>
        </p:nvSpPr>
        <p:spPr bwMode="auto">
          <a:xfrm>
            <a:off x="6473825" y="3594103"/>
            <a:ext cx="0" cy="271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7" name="Line 83"/>
          <p:cNvSpPr>
            <a:spLocks noChangeShapeType="1"/>
          </p:cNvSpPr>
          <p:nvPr/>
        </p:nvSpPr>
        <p:spPr bwMode="auto">
          <a:xfrm>
            <a:off x="7229475" y="3594103"/>
            <a:ext cx="0" cy="5445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48" name="Line 84"/>
          <p:cNvSpPr>
            <a:spLocks noChangeShapeType="1"/>
          </p:cNvSpPr>
          <p:nvPr/>
        </p:nvSpPr>
        <p:spPr bwMode="auto">
          <a:xfrm>
            <a:off x="7564438" y="2959103"/>
            <a:ext cx="0" cy="454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8053" name="Text Box 85"/>
          <p:cNvSpPr txBox="1">
            <a:spLocks noChangeArrowheads="1"/>
          </p:cNvSpPr>
          <p:nvPr/>
        </p:nvSpPr>
        <p:spPr bwMode="auto">
          <a:xfrm>
            <a:off x="2952750" y="4046538"/>
            <a:ext cx="1258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68054" name="Text Box 86"/>
          <p:cNvSpPr txBox="1">
            <a:spLocks noChangeArrowheads="1"/>
          </p:cNvSpPr>
          <p:nvPr/>
        </p:nvSpPr>
        <p:spPr bwMode="auto">
          <a:xfrm>
            <a:off x="4630738" y="5495925"/>
            <a:ext cx="12557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  <a:r>
              <a:rPr lang="en-US" altLang="zh-CN" baseline="-250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 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zh-CN" i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  <a:r>
              <a:rPr lang="en-US" altLang="zh-CN" baseline="-25000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81951" name="Group 88"/>
          <p:cNvGrpSpPr>
            <a:grpSpLocks/>
          </p:cNvGrpSpPr>
          <p:nvPr/>
        </p:nvGrpSpPr>
        <p:grpSpPr bwMode="auto">
          <a:xfrm>
            <a:off x="5303838" y="4681541"/>
            <a:ext cx="1509712" cy="368405"/>
            <a:chOff x="1776" y="1248"/>
            <a:chExt cx="864" cy="195"/>
          </a:xfrm>
        </p:grpSpPr>
        <p:sp>
          <p:nvSpPr>
            <p:cNvPr id="468057" name="Text Box 89"/>
            <p:cNvSpPr txBox="1">
              <a:spLocks noChangeArrowheads="1"/>
            </p:cNvSpPr>
            <p:nvPr/>
          </p:nvSpPr>
          <p:spPr bwMode="auto">
            <a:xfrm>
              <a:off x="1776" y="1248"/>
              <a:ext cx="864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e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i 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= </a:t>
              </a: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r>
                <a:rPr lang="en-US" altLang="zh-CN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-</a:t>
              </a: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</a:t>
              </a:r>
              <a:r>
                <a:rPr lang="en-US" altLang="zh-CN" baseline="-25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i</a:t>
              </a:r>
              <a:endPara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468058" name="Text Box 90"/>
            <p:cNvSpPr txBox="1">
              <a:spLocks noChangeArrowheads="1"/>
            </p:cNvSpPr>
            <p:nvPr/>
          </p:nvSpPr>
          <p:spPr bwMode="auto">
            <a:xfrm>
              <a:off x="2304" y="1248"/>
              <a:ext cx="24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＾</a:t>
              </a:r>
            </a:p>
          </p:txBody>
        </p:sp>
      </p:grpSp>
      <p:sp>
        <p:nvSpPr>
          <p:cNvPr id="81952" name="Freeform 91"/>
          <p:cNvSpPr>
            <a:spLocks/>
          </p:cNvSpPr>
          <p:nvPr/>
        </p:nvSpPr>
        <p:spPr bwMode="auto">
          <a:xfrm>
            <a:off x="8304216" y="3133725"/>
            <a:ext cx="434975" cy="279400"/>
          </a:xfrm>
          <a:custGeom>
            <a:avLst/>
            <a:gdLst>
              <a:gd name="T0" fmla="*/ 434975 w 275"/>
              <a:gd name="T1" fmla="*/ 279400 h 122"/>
              <a:gd name="T2" fmla="*/ 291038 w 275"/>
              <a:gd name="T3" fmla="*/ 219856 h 122"/>
              <a:gd name="T4" fmla="*/ 186644 w 275"/>
              <a:gd name="T5" fmla="*/ 68705 h 122"/>
              <a:gd name="T6" fmla="*/ 0 w 275"/>
              <a:gd name="T7" fmla="*/ 9161 h 1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5" h="122">
                <a:moveTo>
                  <a:pt x="275" y="122"/>
                </a:moveTo>
                <a:cubicBezTo>
                  <a:pt x="271" y="121"/>
                  <a:pt x="193" y="103"/>
                  <a:pt x="184" y="96"/>
                </a:cubicBezTo>
                <a:cubicBezTo>
                  <a:pt x="159" y="77"/>
                  <a:pt x="148" y="40"/>
                  <a:pt x="118" y="30"/>
                </a:cubicBezTo>
                <a:cubicBezTo>
                  <a:pt x="27" y="0"/>
                  <a:pt x="67" y="4"/>
                  <a:pt x="0" y="4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53" name="Object 92"/>
              <p:cNvSpPr txBox="1"/>
              <p:nvPr/>
            </p:nvSpPr>
            <p:spPr bwMode="auto">
              <a:xfrm>
                <a:off x="8320091" y="3413128"/>
                <a:ext cx="1844675" cy="63341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953" name="Object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20091" y="3413128"/>
                <a:ext cx="1844675" cy="633413"/>
              </a:xfrm>
              <a:prstGeom prst="rect">
                <a:avLst/>
              </a:prstGeom>
              <a:blipFill>
                <a:blip r:embed="rId3"/>
                <a:stretch>
                  <a:fillRect t="-1835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54" name="AutoShape 94"/>
          <p:cNvSpPr>
            <a:spLocks/>
          </p:cNvSpPr>
          <p:nvPr/>
        </p:nvSpPr>
        <p:spPr bwMode="auto">
          <a:xfrm>
            <a:off x="5305428" y="4508503"/>
            <a:ext cx="142875" cy="792163"/>
          </a:xfrm>
          <a:prstGeom prst="rightBrace">
            <a:avLst>
              <a:gd name="adj1" fmla="val 46204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2663828" y="28099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最小二乘法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en-US" altLang="zh-CN" sz="3600" b="1" i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    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和    的计算公式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76170" name="Text Box 10"/>
          <p:cNvSpPr txBox="1">
            <a:spLocks noChangeArrowheads="1"/>
          </p:cNvSpPr>
          <p:nvPr/>
        </p:nvSpPr>
        <p:spPr bwMode="auto">
          <a:xfrm>
            <a:off x="1828800" y="1628778"/>
            <a:ext cx="8229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defRPr/>
            </a:pPr>
            <a:r>
              <a:rPr lang="en-US" altLang="zh-CN" sz="3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3" panose="05040102010807070707" pitchFamily="18" charset="2"/>
              </a:rPr>
              <a:t></a:t>
            </a:r>
            <a:r>
              <a:rPr lang="en-US" altLang="zh-CN" sz="3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Wingdings 2" panose="05020102010507070707" pitchFamily="18" charset="2"/>
              </a:rPr>
              <a:t> </a:t>
            </a:r>
            <a:r>
              <a:rPr lang="zh-CN" altLang="en-US" sz="3000">
                <a:effectLst>
                  <a:outerShdw blurRad="38100" dist="38100" dir="2700000" algn="tl">
                    <a:srgbClr val="000000"/>
                  </a:outerShdw>
                </a:effectLst>
              </a:rPr>
              <a:t>根据最小二乘法，可得求解   </a:t>
            </a:r>
            <a:r>
              <a:rPr lang="zh-CN" altLang="en-US" sz="30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和    的公式如下</a:t>
            </a:r>
            <a:endParaRPr lang="zh-CN" altLang="en-US" sz="300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972" name="Object 14">
                <a:hlinkClick r:id="" action="ppaction://ole?verb=0"/>
              </p:cNvPr>
              <p:cNvSpPr txBox="1"/>
              <p:nvPr/>
            </p:nvSpPr>
            <p:spPr bwMode="auto">
              <a:xfrm>
                <a:off x="2135560" y="4593815"/>
                <a:ext cx="8369904" cy="1844696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zh-CN" alt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zh-CN" alt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zh-CN" alt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  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̄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3972" name="Object 1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35560" y="4593815"/>
                <a:ext cx="8369904" cy="1844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73" name="Object 17"/>
              <p:cNvSpPr txBox="1"/>
              <p:nvPr/>
            </p:nvSpPr>
            <p:spPr bwMode="auto">
              <a:xfrm>
                <a:off x="3912486" y="927775"/>
                <a:ext cx="685800" cy="61118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973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12486" y="927775"/>
                <a:ext cx="685800" cy="611187"/>
              </a:xfrm>
              <a:prstGeom prst="rect">
                <a:avLst/>
              </a:prstGeom>
              <a:blipFill>
                <a:blip r:embed="rId4"/>
                <a:stretch>
                  <a:fillRect l="-1724" t="-1905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74" name="Object 18"/>
              <p:cNvSpPr txBox="1"/>
              <p:nvPr/>
            </p:nvSpPr>
            <p:spPr bwMode="auto">
              <a:xfrm>
                <a:off x="3144838" y="900115"/>
                <a:ext cx="733425" cy="64293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974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44838" y="900115"/>
                <a:ext cx="733425" cy="642938"/>
              </a:xfrm>
              <a:prstGeom prst="rect">
                <a:avLst/>
              </a:prstGeom>
              <a:blipFill>
                <a:blip r:embed="rId5"/>
                <a:stretch>
                  <a:fillRect l="-1613" t="-1818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75" name="Object 19"/>
              <p:cNvSpPr txBox="1"/>
              <p:nvPr/>
            </p:nvSpPr>
            <p:spPr bwMode="auto">
              <a:xfrm>
                <a:off x="6888088" y="1667286"/>
                <a:ext cx="571500" cy="5969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975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8088" y="1667286"/>
                <a:ext cx="571500" cy="596900"/>
              </a:xfrm>
              <a:prstGeom prst="rect">
                <a:avLst/>
              </a:prstGeom>
              <a:blipFill>
                <a:blip r:embed="rId6"/>
                <a:stretch>
                  <a:fillRect l="-2041" t="-1961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76" name="Object 20"/>
              <p:cNvSpPr txBox="1"/>
              <p:nvPr/>
            </p:nvSpPr>
            <p:spPr bwMode="auto">
              <a:xfrm>
                <a:off x="7658086" y="1682367"/>
                <a:ext cx="533400" cy="56673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976" name="Object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58086" y="1682367"/>
                <a:ext cx="533400" cy="566738"/>
              </a:xfrm>
              <a:prstGeom prst="rect">
                <a:avLst/>
              </a:prstGeom>
              <a:blipFill>
                <a:blip r:embed="rId7"/>
                <a:stretch>
                  <a:fillRect l="-2174" t="-2041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77" name="Object 21"/>
              <p:cNvSpPr txBox="1"/>
              <p:nvPr/>
            </p:nvSpPr>
            <p:spPr bwMode="auto">
              <a:xfrm>
                <a:off x="2928941" y="2233616"/>
                <a:ext cx="6480175" cy="210343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=−2</m:t>
                              </m:r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977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941" y="2233616"/>
                <a:ext cx="6480175" cy="21034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351584" y="176551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估计方程的求法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例题分析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>
          <a:xfrm>
            <a:off x="1628778" y="1556179"/>
            <a:ext cx="8077200" cy="738187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en-US" altLang="zh-CN" sz="2800" b="1" dirty="0">
                <a:solidFill>
                  <a:srgbClr val="FFFFB1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800" b="1" dirty="0">
                <a:solidFill>
                  <a:srgbClr val="FFFFB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FFFFB1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z="2800" dirty="0">
                <a:latin typeface="Times New Roman" panose="02020603050405020304" pitchFamily="18" charset="0"/>
              </a:rPr>
              <a:t>求不良贷款对贷款余额的回归方程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020" name="Object 27">
                <a:hlinkClick r:id="" action="ppaction://ole?verb=0"/>
              </p:cNvPr>
              <p:cNvSpPr txBox="1"/>
              <p:nvPr/>
            </p:nvSpPr>
            <p:spPr bwMode="auto">
              <a:xfrm>
                <a:off x="2460327" y="2498717"/>
                <a:ext cx="6792913" cy="164623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25×17080.14−3006.7×93.2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25×516543.37−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3006.7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=0.037895</m:t>
                              </m:r>
                            </m:e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=3.728−0.037895×120.268=−0.8295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020" name="Object 27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0327" y="2498717"/>
                <a:ext cx="6792913" cy="1646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8240" name="Text Box 32"/>
          <p:cNvSpPr txBox="1">
            <a:spLocks noChangeArrowheads="1"/>
          </p:cNvSpPr>
          <p:nvPr/>
        </p:nvSpPr>
        <p:spPr bwMode="auto">
          <a:xfrm>
            <a:off x="2275382" y="4191000"/>
            <a:ext cx="7430596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zh-CN" altLang="en-US" sz="32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回归方程为：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 = </a:t>
            </a:r>
            <a:r>
              <a:rPr lang="en-US" altLang="zh-CN" sz="3200" b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en-US" altLang="zh-CN" sz="3200" b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0.8295</a:t>
            </a:r>
            <a:r>
              <a:rPr lang="en-US" altLang="zh-CN" sz="3200" b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lang="en-US" altLang="zh-CN" sz="3200" b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0.037895</a:t>
            </a:r>
            <a:r>
              <a:rPr lang="en-US" altLang="zh-CN" sz="3200" b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</a:p>
          <a:p>
            <a:pPr algn="just">
              <a:spcBef>
                <a:spcPct val="50000"/>
              </a:spcBef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回归系数   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=0.037895 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表示，贷款余额每增加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亿元，不良贷款平均增加</a:t>
            </a:r>
            <a:r>
              <a:rPr lang="en-US" altLang="zh-CN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0.037895</a:t>
            </a:r>
            <a:r>
              <a:rPr lang="zh-CN" altLang="en-US" sz="28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亿元，截距</a:t>
            </a:r>
            <a:r>
              <a:rPr lang="en-US" altLang="zh-CN" sz="3200" b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en-US" altLang="zh-CN" sz="3200" b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0.8295</a:t>
            </a:r>
            <a:r>
              <a:rPr lang="en-US" altLang="zh-CN" sz="3200" b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32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没有实际语义</a:t>
            </a:r>
            <a:endParaRPr lang="zh-CN" altLang="en-US" sz="3200" b="1" i="1" dirty="0">
              <a:solidFill>
                <a:srgbClr val="2E2E2E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022" name="Object 33"/>
              <p:cNvSpPr txBox="1"/>
              <p:nvPr/>
            </p:nvSpPr>
            <p:spPr bwMode="auto">
              <a:xfrm>
                <a:off x="3863752" y="4941168"/>
                <a:ext cx="481012" cy="5064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022" name="Object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3752" y="4941168"/>
                <a:ext cx="481012" cy="506412"/>
              </a:xfrm>
              <a:prstGeom prst="rect">
                <a:avLst/>
              </a:prstGeom>
              <a:blipFill>
                <a:blip r:embed="rId4"/>
                <a:stretch>
                  <a:fillRect l="-3797" t="-4819" r="-759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8242" name="Rectangle 34"/>
          <p:cNvSpPr>
            <a:spLocks noChangeArrowheads="1"/>
          </p:cNvSpPr>
          <p:nvPr/>
        </p:nvSpPr>
        <p:spPr bwMode="auto">
          <a:xfrm>
            <a:off x="4727848" y="4124682"/>
            <a:ext cx="33337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200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^</a:t>
            </a:r>
          </a:p>
        </p:txBody>
      </p:sp>
    </p:spTree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2"/>
          <p:cNvSpPr>
            <a:spLocks noChangeArrowheads="1"/>
          </p:cNvSpPr>
          <p:nvPr/>
        </p:nvSpPr>
        <p:spPr bwMode="auto">
          <a:xfrm>
            <a:off x="152400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估计方程的求法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2855913" y="1600200"/>
            <a:ext cx="6769100" cy="685800"/>
          </a:xfrm>
        </p:spPr>
        <p:txBody>
          <a:bodyPr/>
          <a:lstStyle/>
          <a:p>
            <a:pPr marL="609600" indent="-609600" algn="just">
              <a:defRPr/>
            </a:pPr>
            <a:r>
              <a:rPr lang="zh-CN" altLang="en-US">
                <a:latin typeface="Times New Roman" panose="02020603050405020304" pitchFamily="18" charset="0"/>
              </a:rPr>
              <a:t>不良贷款对贷款余额回归方程的图示</a:t>
            </a:r>
          </a:p>
        </p:txBody>
      </p:sp>
      <p:graphicFrame>
        <p:nvGraphicFramePr>
          <p:cNvPr id="88069" name="Object 30"/>
          <p:cNvGraphicFramePr>
            <a:graphicFrameLocks noChangeAspect="1"/>
          </p:cNvGraphicFramePr>
          <p:nvPr/>
        </p:nvGraphicFramePr>
        <p:xfrm>
          <a:off x="2667000" y="2057400"/>
          <a:ext cx="70104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9" name="Chart" r:id="rId4" imgW="3286351" imgH="2210041" progId="Excel.Chart.8">
                  <p:embed/>
                </p:oleObj>
              </mc:Choice>
              <mc:Fallback>
                <p:oleObj name="Chart" r:id="rId4" imgW="3286351" imgH="2210041" progId="Excel.Chart.8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057400"/>
                        <a:ext cx="70104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83432" y="257178"/>
            <a:ext cx="10058400" cy="13716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用</a:t>
            </a:r>
            <a:r>
              <a:rPr lang="en-US" altLang="zh-CN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Excel</a:t>
            </a:r>
            <a:r>
              <a:rPr lang="zh-CN" altLang="en-US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进行回归分析</a:t>
            </a:r>
            <a:endParaRPr lang="zh-CN" altLang="en-US" sz="3600" b="1" dirty="0">
              <a:solidFill>
                <a:srgbClr val="2E2E2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380A336-FB80-4BD6-A4E0-4286C0148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072" y="1340768"/>
            <a:ext cx="8771352" cy="530136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b="1" dirty="0">
                <a:solidFill>
                  <a:srgbClr val="2E2E2E"/>
                </a:solidFill>
              </a:rPr>
              <a:t>回归直线的拟合优度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74B23-8A40-41BF-A275-E2CFF351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判定系数</a:t>
            </a:r>
            <a:b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en-US" altLang="zh-CN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coefficient of determination</a:t>
            </a:r>
            <a:r>
              <a:rPr lang="en-US" altLang="zh-CN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8C310-5A17-4CE1-8FEF-3CD3CEBBC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9709720" cy="399017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回归直线与各观测点的接近程度称为回归直线对数据的拟合优度，判定系数是用于度量拟合优度的参数。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在统计学中用于度量</a:t>
            </a:r>
            <a:r>
              <a:rPr lang="zh-CN" altLang="en-US" sz="2800" dirty="0">
                <a:solidFill>
                  <a:srgbClr val="FF0000"/>
                </a:solidFill>
              </a:rPr>
              <a:t>因变量的变差</a:t>
            </a:r>
            <a:r>
              <a:rPr lang="zh-CN" altLang="en-US" sz="2800" dirty="0"/>
              <a:t>中可由</a:t>
            </a:r>
            <a:r>
              <a:rPr lang="zh-CN" altLang="en-US" sz="2800" dirty="0">
                <a:solidFill>
                  <a:srgbClr val="FF0000"/>
                </a:solidFill>
              </a:rPr>
              <a:t>自变量</a:t>
            </a:r>
            <a:r>
              <a:rPr lang="zh-CN" altLang="en-US" sz="2800" dirty="0"/>
              <a:t>解释部分所占的比例，以此来判断统计模型的解释力。</a:t>
            </a:r>
          </a:p>
        </p:txBody>
      </p:sp>
    </p:spTree>
    <p:extLst>
      <p:ext uri="{BB962C8B-B14F-4D97-AF65-F5344CB8AC3E}">
        <p14:creationId xmlns:p14="http://schemas.microsoft.com/office/powerpoint/2010/main" val="1247379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528" y="332656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什么是变差</a:t>
            </a:r>
            <a:endParaRPr lang="zh-CN" altLang="en-US" sz="3600" b="1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194284" y="1558106"/>
            <a:ext cx="9803432" cy="5040582"/>
          </a:xfrm>
        </p:spPr>
        <p:txBody>
          <a:bodyPr>
            <a:normAutofit/>
          </a:bodyPr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dirty="0"/>
              <a:t>因变量</a:t>
            </a:r>
            <a:r>
              <a:rPr lang="zh-CN" altLang="en-US" sz="2800" dirty="0">
                <a:latin typeface="Times New Roman" panose="02020603050405020304" pitchFamily="18" charset="0"/>
              </a:rPr>
              <a:t> </a:t>
            </a:r>
            <a:r>
              <a:rPr lang="en-US" altLang="zh-CN" sz="2800" i="1" dirty="0">
                <a:latin typeface="Times New Roman" panose="02020603050405020304" pitchFamily="18" charset="0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</a:rPr>
              <a:t>的取值是不同的，</a:t>
            </a:r>
            <a:r>
              <a:rPr lang="en-US" altLang="zh-CN" sz="2800" i="1" dirty="0">
                <a:latin typeface="Times New Roman" panose="02020603050405020304" pitchFamily="18" charset="0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</a:rPr>
              <a:t>取值的这种波动称为</a:t>
            </a:r>
            <a:r>
              <a:rPr lang="zh-CN" altLang="en-US" sz="2800" dirty="0">
                <a:solidFill>
                  <a:srgbClr val="2E2E2E"/>
                </a:solidFill>
                <a:latin typeface="Times New Roman" panose="02020603050405020304" pitchFamily="18" charset="0"/>
              </a:rPr>
              <a:t>变差</a:t>
            </a:r>
            <a:r>
              <a:rPr lang="zh-CN" altLang="en-US" sz="2800" dirty="0">
                <a:latin typeface="Times New Roman" panose="02020603050405020304" pitchFamily="18" charset="0"/>
              </a:rPr>
              <a:t>。变差来源于两个方面</a:t>
            </a:r>
          </a:p>
          <a:p>
            <a:pPr marL="1219200" lvl="1" indent="-533400" algn="just"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由于自变量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的取值不同造成的</a:t>
            </a:r>
          </a:p>
          <a:p>
            <a:pPr marL="1219200" lvl="1" indent="-533400" algn="just">
              <a:defRPr/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marL="1219200" lvl="1" indent="-533400" algn="just"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除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以外的其他因素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</a:rPr>
              <a:t>如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</a:rPr>
              <a:t>对</a:t>
            </a:r>
            <a:r>
              <a:rPr lang="en-US" altLang="zh-CN" sz="2400" i="1" dirty="0">
                <a:latin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</a:rPr>
              <a:t>的非线性影响、测量误差等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的影响</a:t>
            </a:r>
          </a:p>
          <a:p>
            <a:pPr marL="609600" indent="-609600" algn="just">
              <a:buFontTx/>
              <a:buAutoNum type="arabicPeriod"/>
              <a:defRPr/>
            </a:pPr>
            <a:endParaRPr lang="en-US" altLang="zh-CN" sz="2800" dirty="0"/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dirty="0"/>
              <a:t>对一个</a:t>
            </a:r>
            <a:r>
              <a:rPr lang="zh-CN" altLang="en-US" sz="2800" dirty="0">
                <a:latin typeface="Times New Roman" panose="02020603050405020304" pitchFamily="18" charset="0"/>
              </a:rPr>
              <a:t>具体的观测值来说，变差的大小可以通过该实际观测值与其均值之差       来表示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212" name="Object 5">
                <a:hlinkClick r:id="" action="ppaction://ole?verb=0"/>
              </p:cNvPr>
              <p:cNvSpPr txBox="1"/>
              <p:nvPr/>
            </p:nvSpPr>
            <p:spPr bwMode="auto">
              <a:xfrm>
                <a:off x="4727848" y="4869160"/>
                <a:ext cx="957263" cy="5334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̄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212" name="Object 5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7848" y="4869160"/>
                <a:ext cx="957263" cy="533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4525" y="254796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误差的分解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图示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96259" name="Rectangle 65"/>
          <p:cNvSpPr>
            <a:spLocks noChangeArrowheads="1"/>
          </p:cNvSpPr>
          <p:nvPr/>
        </p:nvSpPr>
        <p:spPr bwMode="auto">
          <a:xfrm>
            <a:off x="152400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96260" name="Group 67"/>
          <p:cNvGrpSpPr>
            <a:grpSpLocks/>
          </p:cNvGrpSpPr>
          <p:nvPr/>
        </p:nvGrpSpPr>
        <p:grpSpPr bwMode="auto">
          <a:xfrm>
            <a:off x="2455863" y="1778003"/>
            <a:ext cx="7112000" cy="4456113"/>
            <a:chOff x="816" y="1248"/>
            <a:chExt cx="4032" cy="2400"/>
          </a:xfrm>
        </p:grpSpPr>
        <p:sp>
          <p:nvSpPr>
            <p:cNvPr id="96279" name="Line 68"/>
            <p:cNvSpPr>
              <a:spLocks noChangeShapeType="1"/>
            </p:cNvSpPr>
            <p:nvPr/>
          </p:nvSpPr>
          <p:spPr bwMode="auto">
            <a:xfrm>
              <a:off x="816" y="1248"/>
              <a:ext cx="0" cy="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80" name="Line 69"/>
            <p:cNvSpPr>
              <a:spLocks noChangeShapeType="1"/>
            </p:cNvSpPr>
            <p:nvPr/>
          </p:nvSpPr>
          <p:spPr bwMode="auto">
            <a:xfrm>
              <a:off x="816" y="3648"/>
              <a:ext cx="40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6710" name="Text Box 70"/>
          <p:cNvSpPr txBox="1">
            <a:spLocks noChangeArrowheads="1"/>
          </p:cNvSpPr>
          <p:nvPr/>
        </p:nvSpPr>
        <p:spPr bwMode="auto">
          <a:xfrm>
            <a:off x="9482138" y="5967413"/>
            <a:ext cx="50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496711" name="Text Box 71"/>
          <p:cNvSpPr txBox="1">
            <a:spLocks noChangeArrowheads="1"/>
          </p:cNvSpPr>
          <p:nvPr/>
        </p:nvSpPr>
        <p:spPr bwMode="auto">
          <a:xfrm>
            <a:off x="1947863" y="1778000"/>
            <a:ext cx="508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800" b="1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96263" name="Line 72"/>
          <p:cNvSpPr>
            <a:spLocks noChangeShapeType="1"/>
          </p:cNvSpPr>
          <p:nvPr/>
        </p:nvSpPr>
        <p:spPr bwMode="auto">
          <a:xfrm flipV="1">
            <a:off x="2540003" y="2401891"/>
            <a:ext cx="6011863" cy="3387725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4" name="Line 73"/>
          <p:cNvSpPr>
            <a:spLocks noChangeShapeType="1"/>
          </p:cNvSpPr>
          <p:nvPr/>
        </p:nvSpPr>
        <p:spPr bwMode="auto">
          <a:xfrm>
            <a:off x="6011863" y="2847978"/>
            <a:ext cx="0" cy="16922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>
            <a:outerShdw dist="28398" dir="3806097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5" name="Freeform 74"/>
          <p:cNvSpPr>
            <a:spLocks/>
          </p:cNvSpPr>
          <p:nvPr/>
        </p:nvSpPr>
        <p:spPr bwMode="auto">
          <a:xfrm>
            <a:off x="8297866" y="2579691"/>
            <a:ext cx="454025" cy="244475"/>
          </a:xfrm>
          <a:custGeom>
            <a:avLst/>
            <a:gdLst>
              <a:gd name="T0" fmla="*/ 454025 w 275"/>
              <a:gd name="T1" fmla="*/ 244475 h 122"/>
              <a:gd name="T2" fmla="*/ 303784 w 275"/>
              <a:gd name="T3" fmla="*/ 192374 h 122"/>
              <a:gd name="T4" fmla="*/ 194818 w 275"/>
              <a:gd name="T5" fmla="*/ 60117 h 122"/>
              <a:gd name="T6" fmla="*/ 0 w 275"/>
              <a:gd name="T7" fmla="*/ 8016 h 12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5" h="122">
                <a:moveTo>
                  <a:pt x="275" y="122"/>
                </a:moveTo>
                <a:cubicBezTo>
                  <a:pt x="271" y="121"/>
                  <a:pt x="193" y="103"/>
                  <a:pt x="184" y="96"/>
                </a:cubicBezTo>
                <a:cubicBezTo>
                  <a:pt x="159" y="77"/>
                  <a:pt x="148" y="40"/>
                  <a:pt x="118" y="30"/>
                </a:cubicBezTo>
                <a:cubicBezTo>
                  <a:pt x="27" y="0"/>
                  <a:pt x="67" y="4"/>
                  <a:pt x="0" y="4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266" name="Line 75"/>
          <p:cNvSpPr>
            <a:spLocks noChangeShapeType="1"/>
          </p:cNvSpPr>
          <p:nvPr/>
        </p:nvSpPr>
        <p:spPr bwMode="auto">
          <a:xfrm flipV="1">
            <a:off x="2455866" y="4540250"/>
            <a:ext cx="6518275" cy="0"/>
          </a:xfrm>
          <a:prstGeom prst="line">
            <a:avLst/>
          </a:prstGeom>
          <a:noFill/>
          <a:ln w="57150">
            <a:solidFill>
              <a:srgbClr val="FFFFB1"/>
            </a:solidFill>
            <a:round/>
            <a:headEnd/>
            <a:tailEnd/>
          </a:ln>
          <a:effectLst>
            <a:outerShdw dist="28398" dir="1593903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6267" name="Group 76"/>
          <p:cNvGrpSpPr>
            <a:grpSpLocks/>
          </p:cNvGrpSpPr>
          <p:nvPr/>
        </p:nvGrpSpPr>
        <p:grpSpPr bwMode="auto">
          <a:xfrm>
            <a:off x="9059863" y="4095750"/>
            <a:ext cx="508000" cy="579438"/>
            <a:chOff x="4560" y="2304"/>
            <a:chExt cx="288" cy="312"/>
          </a:xfrm>
        </p:grpSpPr>
        <p:sp>
          <p:nvSpPr>
            <p:cNvPr id="96277" name="Text Box 77"/>
            <p:cNvSpPr txBox="1">
              <a:spLocks noChangeArrowheads="1"/>
            </p:cNvSpPr>
            <p:nvPr/>
          </p:nvSpPr>
          <p:spPr bwMode="auto">
            <a:xfrm>
              <a:off x="4560" y="2304"/>
              <a:ext cx="288" cy="312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3200" b="1" i="1">
                  <a:solidFill>
                    <a:srgbClr val="FFFFB1"/>
                  </a:solidFill>
                  <a:latin typeface="Times New Roman" panose="02020603050405020304" pitchFamily="18" charset="0"/>
                  <a:sym typeface="Wingdings 2" panose="05020102010507070707" pitchFamily="18" charset="2"/>
                </a:rPr>
                <a:t>y</a:t>
              </a:r>
              <a:endParaRPr lang="en-US" altLang="zh-CN" sz="3200" b="1" i="1">
                <a:solidFill>
                  <a:srgbClr val="FFFFB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6278" name="Line 78"/>
            <p:cNvSpPr>
              <a:spLocks noChangeShapeType="1"/>
            </p:cNvSpPr>
            <p:nvPr/>
          </p:nvSpPr>
          <p:spPr bwMode="auto">
            <a:xfrm>
              <a:off x="4656" y="2400"/>
              <a:ext cx="96" cy="0"/>
            </a:xfrm>
            <a:prstGeom prst="line">
              <a:avLst/>
            </a:prstGeom>
            <a:noFill/>
            <a:ln w="28575">
              <a:solidFill>
                <a:srgbClr val="FFFFB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268" name="Object 79">
                <a:hlinkClick r:id="" action="ppaction://ole?verb=0"/>
              </p:cNvPr>
              <p:cNvSpPr txBox="1"/>
              <p:nvPr/>
            </p:nvSpPr>
            <p:spPr bwMode="auto">
              <a:xfrm>
                <a:off x="7874000" y="2847978"/>
                <a:ext cx="2190750" cy="73342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268" name="Object 79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74000" y="2847978"/>
                <a:ext cx="2190750" cy="733425"/>
              </a:xfrm>
              <a:prstGeom prst="rect">
                <a:avLst/>
              </a:prstGeom>
              <a:blipFill>
                <a:blip r:embed="rId3"/>
                <a:stretch>
                  <a:fillRect t="-1587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269" name="Object 80">
                <a:hlinkClick r:id="" action="ppaction://ole?verb=0"/>
              </p:cNvPr>
              <p:cNvSpPr txBox="1"/>
              <p:nvPr/>
            </p:nvSpPr>
            <p:spPr bwMode="auto">
              <a:xfrm>
                <a:off x="4627563" y="3455991"/>
                <a:ext cx="963612" cy="54927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̄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269" name="Object 80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27563" y="3455991"/>
                <a:ext cx="963612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270" name="Object 84">
                <a:hlinkClick r:id="" action="ppaction://ole?verb=0"/>
              </p:cNvPr>
              <p:cNvSpPr txBox="1"/>
              <p:nvPr/>
            </p:nvSpPr>
            <p:spPr bwMode="auto">
              <a:xfrm>
                <a:off x="6299201" y="2916239"/>
                <a:ext cx="677862" cy="4445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:r>
                  <a:rPr lang="en-US" altLang="zh-CN" dirty="0">
                    <a:solidFill>
                      <a:srgbClr val="000000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6270" name="Object 8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9201" y="2916239"/>
                <a:ext cx="677862" cy="444500"/>
              </a:xfrm>
              <a:prstGeom prst="rect">
                <a:avLst/>
              </a:prstGeom>
              <a:blipFill>
                <a:blip r:embed="rId5"/>
                <a:stretch>
                  <a:fillRect l="-1274" t="-2469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271" name="Object 85">
                <a:hlinkClick r:id="" action="ppaction://ole?verb=0"/>
              </p:cNvPr>
              <p:cNvSpPr txBox="1"/>
              <p:nvPr/>
            </p:nvSpPr>
            <p:spPr bwMode="auto">
              <a:xfrm>
                <a:off x="6240463" y="3916366"/>
                <a:ext cx="736600" cy="44608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̄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271" name="Object 85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0463" y="3916366"/>
                <a:ext cx="736600" cy="446087"/>
              </a:xfrm>
              <a:prstGeom prst="rect">
                <a:avLst/>
              </a:prstGeom>
              <a:blipFill>
                <a:blip r:embed="rId6"/>
                <a:stretch>
                  <a:fillRect t="-2597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72" name="Text Box 86"/>
          <p:cNvSpPr txBox="1">
            <a:spLocks noChangeArrowheads="1"/>
          </p:cNvSpPr>
          <p:nvPr/>
        </p:nvSpPr>
        <p:spPr bwMode="auto">
          <a:xfrm>
            <a:off x="5588000" y="2490788"/>
            <a:ext cx="846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hlink"/>
                </a:solidFill>
                <a:sym typeface="Wingdings 2" panose="05020102010507070707" pitchFamily="18" charset="2"/>
              </a:rPr>
              <a:t></a:t>
            </a:r>
            <a:endParaRPr lang="en-US" altLang="zh-CN">
              <a:solidFill>
                <a:schemeClr val="hlin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73" name="Object 87">
                <a:hlinkClick r:id="" action="ppaction://ole?verb=0"/>
              </p:cNvPr>
              <p:cNvSpPr txBox="1"/>
              <p:nvPr/>
            </p:nvSpPr>
            <p:spPr bwMode="auto">
              <a:xfrm>
                <a:off x="5419725" y="1955800"/>
                <a:ext cx="1227138" cy="6604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6273" name="Object 87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9725" y="1955800"/>
                <a:ext cx="1227138" cy="660400"/>
              </a:xfrm>
              <a:prstGeom prst="rect">
                <a:avLst/>
              </a:prstGeom>
              <a:blipFill>
                <a:blip r:embed="rId7"/>
                <a:stretch>
                  <a:fillRect l="-976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74" name="AutoShape 91"/>
          <p:cNvSpPr>
            <a:spLocks/>
          </p:cNvSpPr>
          <p:nvPr/>
        </p:nvSpPr>
        <p:spPr bwMode="auto">
          <a:xfrm>
            <a:off x="5662616" y="2852741"/>
            <a:ext cx="288925" cy="1584325"/>
          </a:xfrm>
          <a:prstGeom prst="leftBrace">
            <a:avLst>
              <a:gd name="adj1" fmla="val 45696"/>
              <a:gd name="adj2" fmla="val 50000"/>
            </a:avLst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6275" name="AutoShape 92"/>
          <p:cNvSpPr>
            <a:spLocks/>
          </p:cNvSpPr>
          <p:nvPr/>
        </p:nvSpPr>
        <p:spPr bwMode="auto">
          <a:xfrm>
            <a:off x="6096003" y="2852738"/>
            <a:ext cx="144463" cy="792162"/>
          </a:xfrm>
          <a:prstGeom prst="rightBrace">
            <a:avLst>
              <a:gd name="adj1" fmla="val 45696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96276" name="AutoShape 93"/>
          <p:cNvSpPr>
            <a:spLocks/>
          </p:cNvSpPr>
          <p:nvPr/>
        </p:nvSpPr>
        <p:spPr bwMode="auto">
          <a:xfrm>
            <a:off x="6096003" y="3860803"/>
            <a:ext cx="144463" cy="576263"/>
          </a:xfrm>
          <a:prstGeom prst="rightBrace">
            <a:avLst>
              <a:gd name="adj1" fmla="val 33242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2286000"/>
            <a:ext cx="7772400" cy="11430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dirty="0">
                <a:solidFill>
                  <a:srgbClr val="2E2E2E"/>
                </a:solidFill>
              </a:rPr>
              <a:t>变量间的关系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7568" y="3175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误差平方和的分解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三个平方和的关系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498702" name="Rectangle 14"/>
          <p:cNvSpPr>
            <a:spLocks noChangeArrowheads="1"/>
          </p:cNvSpPr>
          <p:nvPr/>
        </p:nvSpPr>
        <p:spPr bwMode="auto">
          <a:xfrm>
            <a:off x="4368800" y="5084766"/>
            <a:ext cx="3887788" cy="592137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SST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= </a:t>
            </a: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SSR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+ </a:t>
            </a: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SSE</a:t>
            </a:r>
          </a:p>
        </p:txBody>
      </p:sp>
      <p:grpSp>
        <p:nvGrpSpPr>
          <p:cNvPr id="98308" name="Group 37"/>
          <p:cNvGrpSpPr>
            <a:grpSpLocks/>
          </p:cNvGrpSpPr>
          <p:nvPr/>
        </p:nvGrpSpPr>
        <p:grpSpPr bwMode="auto">
          <a:xfrm>
            <a:off x="2895600" y="1628776"/>
            <a:ext cx="8424863" cy="2967038"/>
            <a:chOff x="864" y="1026"/>
            <a:chExt cx="5307" cy="1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309" name="Object 4">
                  <a:hlinkClick r:id="" action="ppaction://ole?verb=0"/>
                </p:cNvPr>
                <p:cNvSpPr txBox="1"/>
                <p:nvPr/>
              </p:nvSpPr>
              <p:spPr bwMode="auto">
                <a:xfrm>
                  <a:off x="1111" y="1026"/>
                  <a:ext cx="5060" cy="86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̄"/>
                                        <m:ctrlP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en-US" sz="2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zh-CN" altLang="en-US" sz="2800" i="1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̄"/>
                                        <m:ctrlP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zh-CN" alt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8309" name="Object 4">
                  <a:hlinkClick r:id="" action="ppaction://ole?verb=0"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11" y="1026"/>
                  <a:ext cx="5060" cy="8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310" name="Line 15"/>
            <p:cNvSpPr>
              <a:spLocks noChangeShapeType="1"/>
            </p:cNvSpPr>
            <p:nvPr/>
          </p:nvSpPr>
          <p:spPr bwMode="auto">
            <a:xfrm>
              <a:off x="1536" y="2127"/>
              <a:ext cx="0" cy="288"/>
            </a:xfrm>
            <a:prstGeom prst="line">
              <a:avLst/>
            </a:prstGeom>
            <a:noFill/>
            <a:ln w="28575">
              <a:solidFill>
                <a:srgbClr val="00D8C3"/>
              </a:solidFill>
              <a:round/>
              <a:headEnd type="triangle" w="med" len="med"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8697" name="Rectangle 9"/>
            <p:cNvSpPr>
              <a:spLocks noChangeArrowheads="1"/>
            </p:cNvSpPr>
            <p:nvPr/>
          </p:nvSpPr>
          <p:spPr bwMode="auto">
            <a:xfrm>
              <a:off x="864" y="2337"/>
              <a:ext cx="1344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总平方和</a:t>
              </a:r>
            </a:p>
            <a:p>
              <a:pPr algn="ctr">
                <a:defRPr/>
              </a:pPr>
              <a:r>
                <a:rPr lang="en-US" altLang="zh-CN" sz="2600" b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</a:t>
              </a:r>
              <a:r>
                <a:rPr lang="en-US" altLang="zh-CN" sz="2600" b="1" i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SST</a:t>
              </a:r>
              <a:r>
                <a:rPr lang="en-US" altLang="zh-CN" sz="2600" b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</a:t>
              </a:r>
              <a:endParaRPr lang="en-US" altLang="zh-CN" sz="26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8312" name="Text Box 19"/>
            <p:cNvSpPr txBox="1">
              <a:spLocks noChangeArrowheads="1"/>
            </p:cNvSpPr>
            <p:nvPr/>
          </p:nvSpPr>
          <p:spPr bwMode="auto">
            <a:xfrm flipV="1">
              <a:off x="930" y="1809"/>
              <a:ext cx="1086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0000" dirty="0">
                  <a:solidFill>
                    <a:srgbClr val="00D8C3"/>
                  </a:solidFill>
                  <a:latin typeface="宋体" panose="02010600030101010101" pitchFamily="2" charset="-122"/>
                </a:rPr>
                <a:t>{</a:t>
              </a:r>
            </a:p>
          </p:txBody>
        </p:sp>
        <p:sp>
          <p:nvSpPr>
            <p:cNvPr id="98313" name="Line 16"/>
            <p:cNvSpPr>
              <a:spLocks noChangeShapeType="1"/>
            </p:cNvSpPr>
            <p:nvPr/>
          </p:nvSpPr>
          <p:spPr bwMode="auto">
            <a:xfrm>
              <a:off x="3072" y="2127"/>
              <a:ext cx="0" cy="288"/>
            </a:xfrm>
            <a:prstGeom prst="line">
              <a:avLst/>
            </a:prstGeom>
            <a:noFill/>
            <a:ln w="28575">
              <a:solidFill>
                <a:srgbClr val="00D8C3"/>
              </a:solidFill>
              <a:round/>
              <a:headEnd type="triangle" w="med" len="med"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8698" name="Rectangle 10"/>
            <p:cNvSpPr>
              <a:spLocks noChangeArrowheads="1"/>
            </p:cNvSpPr>
            <p:nvPr/>
          </p:nvSpPr>
          <p:spPr bwMode="auto">
            <a:xfrm>
              <a:off x="2448" y="2337"/>
              <a:ext cx="1248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回归平方和</a:t>
              </a:r>
            </a:p>
            <a:p>
              <a:pPr algn="ctr">
                <a:defRPr/>
              </a:pPr>
              <a:r>
                <a:rPr lang="en-US" altLang="zh-CN" sz="2600" b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</a:t>
              </a:r>
              <a:r>
                <a:rPr lang="en-US" altLang="zh-CN" sz="2600" b="1" i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SSR</a:t>
              </a:r>
              <a:r>
                <a:rPr lang="en-US" altLang="zh-CN" sz="2600" b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</a:t>
              </a:r>
              <a:endParaRPr lang="en-US" altLang="zh-CN" sz="26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8315" name="Line 17"/>
            <p:cNvSpPr>
              <a:spLocks noChangeShapeType="1"/>
            </p:cNvSpPr>
            <p:nvPr/>
          </p:nvSpPr>
          <p:spPr bwMode="auto">
            <a:xfrm>
              <a:off x="4608" y="2127"/>
              <a:ext cx="0" cy="288"/>
            </a:xfrm>
            <a:prstGeom prst="line">
              <a:avLst/>
            </a:prstGeom>
            <a:noFill/>
            <a:ln w="28575">
              <a:solidFill>
                <a:srgbClr val="00D8C3"/>
              </a:solidFill>
              <a:round/>
              <a:headEnd type="triangle" w="med" len="med"/>
              <a:tailEnd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8699" name="Rectangle 11"/>
            <p:cNvSpPr>
              <a:spLocks noChangeArrowheads="1"/>
            </p:cNvSpPr>
            <p:nvPr/>
          </p:nvSpPr>
          <p:spPr bwMode="auto">
            <a:xfrm>
              <a:off x="3936" y="2337"/>
              <a:ext cx="1392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残差平方和</a:t>
              </a:r>
            </a:p>
            <a:p>
              <a:pPr algn="ctr">
                <a:defRPr/>
              </a:pPr>
              <a:r>
                <a:rPr lang="en-US" altLang="zh-CN" sz="2600" b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</a:t>
              </a:r>
              <a:r>
                <a:rPr lang="en-US" altLang="zh-CN" sz="2600" b="1" i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SSE</a:t>
              </a:r>
              <a:r>
                <a:rPr lang="en-US" altLang="zh-CN" sz="2600" b="1" dirty="0">
                  <a:solidFill>
                    <a:srgbClr val="FFFFB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)</a:t>
              </a:r>
              <a:endParaRPr lang="en-US" altLang="zh-CN" sz="26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98317" name="Text Box 34"/>
            <p:cNvSpPr txBox="1">
              <a:spLocks noChangeArrowheads="1"/>
            </p:cNvSpPr>
            <p:nvPr/>
          </p:nvSpPr>
          <p:spPr bwMode="auto">
            <a:xfrm flipV="1">
              <a:off x="2466" y="1791"/>
              <a:ext cx="1086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0000">
                  <a:solidFill>
                    <a:srgbClr val="00D8C3"/>
                  </a:solidFill>
                  <a:latin typeface="宋体" panose="02010600030101010101" pitchFamily="2" charset="-122"/>
                </a:rPr>
                <a:t>{</a:t>
              </a:r>
            </a:p>
          </p:txBody>
        </p:sp>
        <p:sp>
          <p:nvSpPr>
            <p:cNvPr id="98318" name="Text Box 35"/>
            <p:cNvSpPr txBox="1">
              <a:spLocks noChangeArrowheads="1"/>
            </p:cNvSpPr>
            <p:nvPr/>
          </p:nvSpPr>
          <p:spPr bwMode="auto">
            <a:xfrm flipV="1">
              <a:off x="4002" y="1791"/>
              <a:ext cx="1086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0000">
                  <a:solidFill>
                    <a:srgbClr val="00D8C3"/>
                  </a:solidFill>
                  <a:latin typeface="宋体" panose="02010600030101010101" pitchFamily="2" charset="-122"/>
                </a:rPr>
                <a:t>{</a:t>
              </a:r>
            </a:p>
          </p:txBody>
        </p:sp>
      </p:grpSp>
    </p:spTree>
  </p:cSld>
  <p:clrMapOvr>
    <a:masterClrMapping/>
  </p:clrMapOvr>
  <p:transition>
    <p:wipe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576" y="231775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误差平方和的分解</a:t>
            </a:r>
            <a:b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三个平方和的意义</a:t>
            </a:r>
            <a:r>
              <a:rPr lang="en-US" altLang="zh-CN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92547" name="Rectangle 3"/>
          <p:cNvSpPr>
            <a:spLocks noGrp="1" noChangeArrowheads="1"/>
          </p:cNvSpPr>
          <p:nvPr>
            <p:ph idx="1"/>
          </p:nvPr>
        </p:nvSpPr>
        <p:spPr>
          <a:xfrm>
            <a:off x="1992316" y="1628775"/>
            <a:ext cx="8207375" cy="4464050"/>
          </a:xfrm>
        </p:spPr>
        <p:txBody>
          <a:bodyPr>
            <a:normAutofit/>
          </a:bodyPr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b="1" dirty="0"/>
              <a:t>总平方和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SST—</a:t>
            </a:r>
            <a:r>
              <a:rPr lang="en-US" altLang="zh-CN" sz="2800" b="1" dirty="0"/>
              <a:t>total sum of squares)</a:t>
            </a:r>
          </a:p>
          <a:p>
            <a:pPr marL="685800" lvl="1" indent="0" algn="just"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反映因变量的 </a:t>
            </a:r>
            <a:r>
              <a:rPr lang="en-US" altLang="zh-CN" sz="2400" i="1" dirty="0">
                <a:latin typeface="Times New Roman" panose="02020603050405020304" pitchFamily="18" charset="0"/>
              </a:rPr>
              <a:t>n </a:t>
            </a:r>
            <a:r>
              <a:rPr lang="zh-CN" altLang="en-US" sz="2400" dirty="0">
                <a:latin typeface="Times New Roman" panose="02020603050405020304" pitchFamily="18" charset="0"/>
              </a:rPr>
              <a:t>个观察值与其均值的总误差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b="1" dirty="0"/>
              <a:t>回归平方和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SSR</a:t>
            </a:r>
            <a:r>
              <a:rPr lang="en-US" altLang="zh-CN" sz="2800" b="1" dirty="0"/>
              <a:t>—sum of squares of regression)</a:t>
            </a:r>
            <a:endParaRPr lang="en-US" altLang="zh-CN" sz="2800" dirty="0"/>
          </a:p>
          <a:p>
            <a:pPr marL="685800" lvl="1" indent="0" algn="just"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反映自变量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的变化对因变量 </a:t>
            </a: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取值变化的影响，或者说，是由于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与 </a:t>
            </a: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之间的线性关系引起的 </a:t>
            </a: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的取值变化，也称为可解释的平方和。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b="1" dirty="0"/>
              <a:t>残差平方和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SSE</a:t>
            </a:r>
            <a:r>
              <a:rPr lang="en-US" altLang="zh-CN" sz="2800" b="1" dirty="0">
                <a:latin typeface="Times New Roman" panose="02020603050405020304" pitchFamily="18" charset="0"/>
              </a:rPr>
              <a:t>—</a:t>
            </a:r>
            <a:r>
              <a:rPr lang="en-US" altLang="zh-CN" sz="2800" b="1" dirty="0"/>
              <a:t>sum of squares of error)</a:t>
            </a:r>
          </a:p>
          <a:p>
            <a:pPr marL="685800" lvl="1" indent="0" algn="just">
              <a:buNone/>
              <a:defRPr/>
            </a:pPr>
            <a:r>
              <a:rPr lang="zh-CN" altLang="en-US" sz="2400" dirty="0">
                <a:latin typeface="Times New Roman" panose="02020603050405020304" pitchFamily="18" charset="0"/>
              </a:rPr>
              <a:t>反映除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以外的其他因素对 </a:t>
            </a: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取值的影响，也称为不可解释的平方和或剩余平方和。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2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7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90044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判定系数</a:t>
            </a:r>
            <a:r>
              <a:rPr lang="en-US" altLang="zh-C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R</a:t>
            </a:r>
            <a:r>
              <a:rPr lang="en-US" altLang="zh-CN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2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b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coefficient of determination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458200" cy="2057400"/>
          </a:xfrm>
        </p:spPr>
        <p:txBody>
          <a:bodyPr/>
          <a:lstStyle/>
          <a:p>
            <a:pPr marL="609600" indent="-609600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000" dirty="0"/>
              <a:t>回归平方和</a:t>
            </a:r>
            <a:r>
              <a:rPr lang="zh-CN" altLang="en-US" sz="3000" dirty="0">
                <a:latin typeface="Times New Roman" panose="02020603050405020304" pitchFamily="18" charset="0"/>
              </a:rPr>
              <a:t>占总误差平方和的比例</a:t>
            </a:r>
          </a:p>
          <a:p>
            <a:pPr marL="609600" indent="-609600" algn="just">
              <a:buFontTx/>
              <a:buAutoNum type="arabicPeriod"/>
              <a:defRPr/>
            </a:pPr>
            <a:endParaRPr lang="zh-CN" altLang="en-US" sz="3000" dirty="0">
              <a:latin typeface="Times New Roman" panose="02020603050405020304" pitchFamily="18" charset="0"/>
            </a:endParaRPr>
          </a:p>
          <a:p>
            <a:pPr marL="609600" indent="-609600" algn="just">
              <a:buFontTx/>
              <a:buAutoNum type="arabicPeriod"/>
              <a:defRPr/>
            </a:pPr>
            <a:endParaRPr lang="en-US" altLang="zh-CN" sz="26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596" name="Object 4">
                <a:hlinkClick r:id="" action="ppaction://ole?verb=0"/>
              </p:cNvPr>
              <p:cNvSpPr txBox="1"/>
              <p:nvPr/>
            </p:nvSpPr>
            <p:spPr bwMode="auto">
              <a:xfrm>
                <a:off x="2779716" y="2133600"/>
                <a:ext cx="7780780" cy="19812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𝑆𝑆𝑅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CN" altLang="en-US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94596" name="Object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9716" y="2133600"/>
                <a:ext cx="7780780" cy="1981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4597" name="Rectangle 5"/>
          <p:cNvSpPr>
            <a:spLocks noChangeArrowheads="1"/>
          </p:cNvSpPr>
          <p:nvPr/>
        </p:nvSpPr>
        <p:spPr bwMode="auto">
          <a:xfrm>
            <a:off x="1981200" y="3810003"/>
            <a:ext cx="822960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2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反映回归直线的拟合程度</a:t>
            </a:r>
          </a:p>
          <a:p>
            <a:pPr>
              <a:buFontTx/>
              <a:buAutoNum type="arabicPeriod" startAt="2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取值范围在 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[ 0 , 1 ] 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之间</a:t>
            </a:r>
          </a:p>
          <a:p>
            <a:pPr>
              <a:buFontTx/>
              <a:buAutoNum type="arabicPeriod" startAt="2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en-US" altLang="zh-CN" sz="30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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，说明回归方程拟合的越好；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en-US" altLang="zh-CN" sz="30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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，说明回归方程拟合的越差</a:t>
            </a:r>
          </a:p>
          <a:p>
            <a:pPr>
              <a:buFontTx/>
              <a:buAutoNum type="arabicPeriod" startAt="2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判定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系数等于相关系数的平方，即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en-US" altLang="zh-CN" sz="30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＝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en-US" altLang="zh-CN" sz="3000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4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4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4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4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4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4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4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4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5" grpId="0" build="p" autoUpdateAnimBg="0"/>
      <p:bldP spid="494597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74181" y="2794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判定系数 </a:t>
            </a:r>
            <a:b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例题分析</a:t>
            </a:r>
            <a:r>
              <a:rPr lang="en-US" altLang="zh-CN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idx="1"/>
          </p:nvPr>
        </p:nvSpPr>
        <p:spPr>
          <a:xfrm>
            <a:off x="1774828" y="1752600"/>
            <a:ext cx="8569325" cy="4495800"/>
          </a:xfrm>
        </p:spPr>
        <p:txBody>
          <a:bodyPr>
            <a:normAutofit/>
          </a:bodyPr>
          <a:lstStyle/>
          <a:p>
            <a:pPr marL="0" indent="0" algn="just">
              <a:spcBef>
                <a:spcPct val="0"/>
              </a:spcBef>
              <a:buNone/>
              <a:defRPr/>
            </a:pPr>
            <a:r>
              <a:rPr lang="en-US" altLang="zh-CN" sz="2600" b="1" dirty="0">
                <a:solidFill>
                  <a:srgbClr val="FFFFB1"/>
                </a:solidFill>
                <a:latin typeface="Times New Roman" panose="02020603050405020304" pitchFamily="18" charset="0"/>
              </a:rPr>
              <a:t>【</a:t>
            </a:r>
            <a:r>
              <a:rPr lang="zh-CN" altLang="en-US" sz="2600" b="1" dirty="0">
                <a:solidFill>
                  <a:srgbClr val="FFFFB1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2600" b="1" dirty="0">
                <a:solidFill>
                  <a:srgbClr val="FFFFB1"/>
                </a:solidFill>
                <a:latin typeface="Times New Roman" panose="02020603050405020304" pitchFamily="18" charset="0"/>
              </a:rPr>
              <a:t>】</a:t>
            </a:r>
            <a:r>
              <a:rPr lang="zh-CN" altLang="en-US" sz="2600" dirty="0">
                <a:latin typeface="Times New Roman" panose="02020603050405020304" pitchFamily="18" charset="0"/>
              </a:rPr>
              <a:t>计算不良贷款对贷款余额回归的判定系数，并解释其意义 </a:t>
            </a:r>
          </a:p>
          <a:p>
            <a:pPr marL="609600" indent="-609600" algn="just">
              <a:spcBef>
                <a:spcPct val="0"/>
              </a:spcBef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marL="609600" indent="-609600" algn="just">
              <a:spcBef>
                <a:spcPct val="0"/>
              </a:spcBef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marL="609600" indent="-609600" algn="just">
              <a:spcBef>
                <a:spcPct val="0"/>
              </a:spcBef>
              <a:defRPr/>
            </a:pPr>
            <a:endParaRPr lang="zh-CN" altLang="en-US" sz="2600" dirty="0">
              <a:latin typeface="Times New Roman" panose="02020603050405020304" pitchFamily="18" charset="0"/>
            </a:endParaRPr>
          </a:p>
          <a:p>
            <a:pPr marL="0" indent="0" algn="just">
              <a:spcBef>
                <a:spcPct val="0"/>
              </a:spcBef>
              <a:buNone/>
              <a:defRPr/>
            </a:pPr>
            <a:r>
              <a:rPr lang="en-US" altLang="zh-CN" sz="2600" b="1" dirty="0">
                <a:solidFill>
                  <a:srgbClr val="2E2E2E"/>
                </a:solidFill>
              </a:rPr>
              <a:t>	</a:t>
            </a:r>
            <a:r>
              <a:rPr lang="zh-CN" altLang="en-US" sz="2600" b="1" dirty="0">
                <a:solidFill>
                  <a:srgbClr val="2E2E2E"/>
                </a:solidFill>
              </a:rPr>
              <a:t>判定系数的实际意义是：</a:t>
            </a:r>
            <a:r>
              <a:rPr lang="zh-CN" altLang="en-US" sz="2600" dirty="0"/>
              <a:t>在不良贷款取值的变差中，有</a:t>
            </a:r>
            <a:r>
              <a:rPr lang="en-US" altLang="zh-CN" sz="2600" dirty="0"/>
              <a:t>71.16%</a:t>
            </a:r>
            <a:r>
              <a:rPr lang="zh-CN" altLang="en-US" sz="2600" dirty="0"/>
              <a:t>可以由不良贷款与贷款余额之间的线性关系来解释，或者说，在不良贷款取值的变动中，有</a:t>
            </a:r>
            <a:r>
              <a:rPr lang="en-US" altLang="zh-CN" sz="2600" dirty="0"/>
              <a:t>71.16%</a:t>
            </a:r>
            <a:r>
              <a:rPr lang="zh-CN" altLang="en-US" sz="2600" dirty="0"/>
              <a:t>是由贷款余额所决定的。也就是说，不良贷款取值的差异有</a:t>
            </a:r>
            <a:r>
              <a:rPr lang="en-US" altLang="zh-CN" sz="2600" dirty="0"/>
              <a:t>2/3</a:t>
            </a:r>
            <a:r>
              <a:rPr lang="zh-CN" altLang="en-US" sz="2600" dirty="0"/>
              <a:t>以上是由贷款余额决定的。可见不良贷款与贷款余额之间有较强的线性关系 。</a:t>
            </a:r>
            <a:endParaRPr lang="zh-CN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452" name="Object 6"/>
              <p:cNvSpPr txBox="1"/>
              <p:nvPr/>
            </p:nvSpPr>
            <p:spPr bwMode="auto">
              <a:xfrm>
                <a:off x="2819400" y="2565400"/>
                <a:ext cx="6858000" cy="1016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𝑆𝑆𝑅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222.4860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312.6504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=0.7116=71.16%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45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19400" y="2565400"/>
                <a:ext cx="6858000" cy="101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C5A253F-F1EE-4D89-823A-9D52962E2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192" y="-101600"/>
            <a:ext cx="3386434" cy="195348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28597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估计标准误差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(standard error of estimate)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28778"/>
            <a:ext cx="9371384" cy="4467225"/>
          </a:xfrm>
        </p:spPr>
        <p:txBody>
          <a:bodyPr/>
          <a:lstStyle/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2800" dirty="0"/>
              <a:t>实际观察值与回归估计值误差平方和的均方根。</a:t>
            </a:r>
          </a:p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2800" dirty="0"/>
              <a:t>反映实际观察值在回归直线周围的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分布状况</a:t>
            </a:r>
            <a:r>
              <a:rPr lang="zh-CN" altLang="en-US" sz="2800" dirty="0">
                <a:solidFill>
                  <a:srgbClr val="FF0000"/>
                </a:solidFill>
              </a:rPr>
              <a:t>。</a:t>
            </a:r>
          </a:p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2800" dirty="0"/>
              <a:t>对</a:t>
            </a:r>
            <a:r>
              <a:rPr lang="zh-CN" altLang="en-US" sz="2800" dirty="0">
                <a:latin typeface="Times New Roman" panose="02020603050405020304" pitchFamily="18" charset="0"/>
              </a:rPr>
              <a:t>误差项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zh-CN" altLang="en-US" sz="2800" dirty="0">
                <a:latin typeface="Times New Roman" panose="02020603050405020304" pitchFamily="18" charset="0"/>
              </a:rPr>
              <a:t>的标准差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zh-CN" altLang="en-US" sz="2800" dirty="0">
                <a:latin typeface="Times New Roman" panose="02020603050405020304" pitchFamily="18" charset="0"/>
              </a:rPr>
              <a:t>的估计，是在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排除了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x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对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的线性影响后，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随机波动大小的一个估计量</a:t>
            </a:r>
            <a:r>
              <a:rPr lang="zh-CN" altLang="en-US" sz="2800" dirty="0">
                <a:latin typeface="Times New Roman" panose="02020603050405020304" pitchFamily="18" charset="0"/>
              </a:rPr>
              <a:t>，</a:t>
            </a:r>
            <a:r>
              <a:rPr lang="zh-CN" altLang="en-US" sz="2800" dirty="0"/>
              <a:t>反</a:t>
            </a:r>
            <a:r>
              <a:rPr lang="zh-CN" altLang="en-US" sz="2800" dirty="0">
                <a:latin typeface="Times New Roman" panose="02020603050405020304" pitchFamily="18" charset="0"/>
              </a:rPr>
              <a:t>映用估计的回归方程预测</a:t>
            </a:r>
            <a:r>
              <a:rPr lang="en-US" altLang="zh-CN" sz="2800" i="1" dirty="0">
                <a:latin typeface="Times New Roman" panose="02020603050405020304" pitchFamily="18" charset="0"/>
              </a:rPr>
              <a:t>y</a:t>
            </a:r>
            <a:r>
              <a:rPr lang="zh-CN" altLang="en-US" sz="2800" dirty="0">
                <a:latin typeface="Times New Roman" panose="02020603050405020304" pitchFamily="18" charset="0"/>
              </a:rPr>
              <a:t>时预测误差的大小</a:t>
            </a:r>
            <a:r>
              <a:rPr lang="zh-CN" altLang="en-US" sz="2800" dirty="0"/>
              <a:t>。</a:t>
            </a:r>
          </a:p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2800" dirty="0"/>
              <a:t>计算公式为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0196" name="Object 4">
                <a:hlinkClick r:id="" action="ppaction://ole?verb=0"/>
              </p:cNvPr>
              <p:cNvSpPr txBox="1"/>
              <p:nvPr/>
            </p:nvSpPr>
            <p:spPr bwMode="auto">
              <a:xfrm>
                <a:off x="3729831" y="4222589"/>
                <a:ext cx="5791200" cy="1726691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𝑆𝑆𝐸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</m:e>
                      </m:ra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0196" name="Object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9831" y="4222589"/>
                <a:ext cx="5791200" cy="17266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199" name="Rectangle 7"/>
          <p:cNvSpPr>
            <a:spLocks noChangeArrowheads="1"/>
          </p:cNvSpPr>
          <p:nvPr/>
        </p:nvSpPr>
        <p:spPr bwMode="auto">
          <a:xfrm>
            <a:off x="3124200" y="5638800"/>
            <a:ext cx="57912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例题的计算结果为</a:t>
            </a:r>
            <a:r>
              <a:rPr lang="en-US" altLang="zh-CN" sz="2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1.9799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7A2460-0DC8-4E0B-A21A-2209E72E4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4028711"/>
            <a:ext cx="4866231" cy="280711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0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0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0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0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0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0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195" grpId="0" build="p" autoUpdateAnimBg="0"/>
      <p:bldP spid="520199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b="1" dirty="0">
                <a:solidFill>
                  <a:schemeClr val="bg2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显著性检验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75520" y="18864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线性关系的检验</a:t>
            </a:r>
            <a:endParaRPr lang="zh-CN" altLang="en-US" sz="3600" b="1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>
          <a:xfrm>
            <a:off x="839416" y="1556792"/>
            <a:ext cx="10945216" cy="4680520"/>
          </a:xfrm>
        </p:spPr>
        <p:txBody>
          <a:bodyPr>
            <a:normAutofit/>
          </a:bodyPr>
          <a:lstStyle/>
          <a:p>
            <a:pPr marL="0" indent="0" algn="just">
              <a:spcBef>
                <a:spcPct val="0"/>
              </a:spcBef>
              <a:buNone/>
              <a:defRPr/>
            </a:pPr>
            <a:r>
              <a:rPr lang="zh-CN" altLang="en-US" sz="3200" dirty="0"/>
              <a:t>作用：检验自变量与因变量之间的线性关系是否显著。</a:t>
            </a:r>
          </a:p>
          <a:p>
            <a:pPr marL="0" indent="0" algn="just">
              <a:spcBef>
                <a:spcPct val="0"/>
              </a:spcBef>
              <a:buNone/>
              <a:defRPr/>
            </a:pPr>
            <a:endParaRPr lang="en-US" altLang="zh-CN" sz="3200" dirty="0"/>
          </a:p>
          <a:p>
            <a:pPr marL="0" indent="0" algn="just">
              <a:spcBef>
                <a:spcPct val="0"/>
              </a:spcBef>
              <a:buNone/>
              <a:defRPr/>
            </a:pPr>
            <a:r>
              <a:rPr lang="zh-CN" altLang="en-US" sz="3200" dirty="0"/>
              <a:t>计算方法：将回归均方</a:t>
            </a:r>
            <a:r>
              <a:rPr lang="en-US" altLang="zh-CN" sz="3200" dirty="0"/>
              <a:t>(</a:t>
            </a:r>
            <a:r>
              <a:rPr lang="en-US" altLang="zh-CN" sz="3200" i="1" dirty="0"/>
              <a:t>MSR</a:t>
            </a:r>
            <a:r>
              <a:rPr lang="en-US" altLang="zh-CN" sz="3200" dirty="0"/>
              <a:t>)</a:t>
            </a:r>
            <a:r>
              <a:rPr lang="zh-CN" altLang="en-US" sz="3200" dirty="0"/>
              <a:t>同残差均方</a:t>
            </a:r>
            <a:r>
              <a:rPr lang="en-US" altLang="zh-CN" sz="3200" dirty="0"/>
              <a:t>(</a:t>
            </a:r>
            <a:r>
              <a:rPr lang="en-US" altLang="zh-CN" sz="3200" i="1" dirty="0"/>
              <a:t>MSE</a:t>
            </a:r>
            <a:r>
              <a:rPr lang="en-US" altLang="zh-CN" sz="3200" dirty="0"/>
              <a:t>)</a:t>
            </a:r>
            <a:r>
              <a:rPr lang="zh-CN" altLang="en-US" sz="3200" dirty="0"/>
              <a:t>加以比较，应用</a:t>
            </a:r>
            <a:r>
              <a:rPr lang="en-US" altLang="zh-CN" sz="3200" i="1" dirty="0"/>
              <a:t>F</a:t>
            </a:r>
            <a:r>
              <a:rPr lang="zh-CN" altLang="en-US" sz="3200" dirty="0"/>
              <a:t>检验来分析二者之间的差别是否显著。</a:t>
            </a:r>
          </a:p>
          <a:p>
            <a:pPr marL="1219200" lvl="1" indent="-533400" algn="just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endParaRPr lang="en-US" altLang="zh-CN" sz="2800" dirty="0">
              <a:cs typeface="Times New Roman" panose="02020603050405020304" pitchFamily="18" charset="0"/>
            </a:endParaRPr>
          </a:p>
          <a:p>
            <a:pPr marL="1219200" lvl="1" indent="-533400" algn="just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zh-CN" altLang="en-US" sz="2800" dirty="0">
                <a:cs typeface="Times New Roman" panose="02020603050405020304" pitchFamily="18" charset="0"/>
              </a:rPr>
              <a:t>回归均方：回归平方和</a:t>
            </a:r>
            <a:r>
              <a:rPr lang="en-US" altLang="zh-CN" sz="2800" i="1" dirty="0">
                <a:cs typeface="Times New Roman" panose="02020603050405020304" pitchFamily="18" charset="0"/>
              </a:rPr>
              <a:t>SSR</a:t>
            </a:r>
            <a:r>
              <a:rPr lang="zh-CN" altLang="en-US" sz="2800" dirty="0">
                <a:cs typeface="Times New Roman" panose="02020603050405020304" pitchFamily="18" charset="0"/>
              </a:rPr>
              <a:t>除以相应的自由度</a:t>
            </a:r>
            <a:r>
              <a:rPr lang="en-US" altLang="zh-CN" sz="2800" dirty="0"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cs typeface="Times New Roman" panose="02020603050405020304" pitchFamily="18" charset="0"/>
              </a:rPr>
              <a:t>自变量的个数</a:t>
            </a:r>
            <a:r>
              <a:rPr lang="en-US" altLang="zh-CN" sz="2800" i="1" dirty="0">
                <a:cs typeface="Times New Roman" panose="02020603050405020304" pitchFamily="18" charset="0"/>
              </a:rPr>
              <a:t>k</a:t>
            </a:r>
            <a:r>
              <a:rPr lang="en-US" altLang="zh-CN" sz="2800" dirty="0">
                <a:cs typeface="Times New Roman" panose="02020603050405020304" pitchFamily="18" charset="0"/>
              </a:rPr>
              <a:t>) </a:t>
            </a:r>
          </a:p>
          <a:p>
            <a:pPr marL="1219200" lvl="1" indent="-533400" algn="just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endParaRPr lang="en-US" altLang="zh-CN" sz="2800" dirty="0">
              <a:cs typeface="Times New Roman" panose="02020603050405020304" pitchFamily="18" charset="0"/>
            </a:endParaRPr>
          </a:p>
          <a:p>
            <a:pPr marL="1219200" lvl="1" indent="-533400" algn="just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zh-CN" altLang="en-US" sz="2800" dirty="0">
                <a:cs typeface="Times New Roman" panose="02020603050405020304" pitchFamily="18" charset="0"/>
              </a:rPr>
              <a:t>残差均方：残差平方和</a:t>
            </a:r>
            <a:r>
              <a:rPr lang="en-US" altLang="zh-CN" sz="2800" i="1" dirty="0">
                <a:cs typeface="Times New Roman" panose="02020603050405020304" pitchFamily="18" charset="0"/>
              </a:rPr>
              <a:t>SSE</a:t>
            </a:r>
            <a:r>
              <a:rPr lang="zh-CN" altLang="en-US" sz="2800" dirty="0">
                <a:cs typeface="Times New Roman" panose="02020603050405020304" pitchFamily="18" charset="0"/>
              </a:rPr>
              <a:t>除以相应的自由度</a:t>
            </a:r>
            <a:r>
              <a:rPr lang="en-US" altLang="zh-CN" sz="2800" dirty="0"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altLang="zh-CN" sz="2800" i="1" dirty="0"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CN" sz="2800" dirty="0">
                <a:cs typeface="Times New Roman" panose="02020603050405020304" pitchFamily="18" charset="0"/>
                <a:sym typeface="Wingdings" panose="05000000000000000000" pitchFamily="2" charset="2"/>
              </a:rPr>
              <a:t>-</a:t>
            </a:r>
            <a:r>
              <a:rPr lang="en-US" altLang="zh-CN" sz="2800" i="1" dirty="0"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sz="2800" dirty="0">
                <a:cs typeface="Times New Roman" panose="02020603050405020304" pitchFamily="18" charset="0"/>
                <a:sym typeface="Wingdings" panose="05000000000000000000" pitchFamily="2" charset="2"/>
              </a:rPr>
              <a:t>-1)</a:t>
            </a:r>
            <a:endParaRPr lang="en-US" altLang="zh-CN" sz="28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6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6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6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6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6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6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099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52299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线性关系的检验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检验的步骤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795320" cy="2717800"/>
          </a:xfrm>
        </p:spPr>
        <p:txBody>
          <a:bodyPr/>
          <a:lstStyle/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000" dirty="0"/>
              <a:t>提出</a:t>
            </a:r>
            <a:r>
              <a:rPr lang="zh-CN" altLang="en-US" sz="3000" dirty="0">
                <a:latin typeface="Times New Roman" panose="02020603050405020304" pitchFamily="18" charset="0"/>
              </a:rPr>
              <a:t>假设</a:t>
            </a:r>
          </a:p>
          <a:p>
            <a:pPr marL="1219200" lvl="1" indent="-533400" algn="just">
              <a:spcBef>
                <a:spcPct val="0"/>
              </a:spcBef>
              <a:defRPr/>
            </a:pPr>
            <a:r>
              <a:rPr lang="en-US" altLang="zh-CN" sz="2600" i="1" dirty="0">
                <a:latin typeface="Times New Roman" panose="02020603050405020304" pitchFamily="18" charset="0"/>
              </a:rPr>
              <a:t>H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zh-CN" altLang="en-US" sz="26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=0    </a:t>
            </a:r>
            <a:r>
              <a:rPr lang="zh-CN" altLang="en-US" sz="2600" dirty="0">
                <a:latin typeface="Times New Roman" panose="02020603050405020304" pitchFamily="18" charset="0"/>
              </a:rPr>
              <a:t>线性关系不显著</a:t>
            </a:r>
          </a:p>
          <a:p>
            <a:pPr marL="609600" indent="-609600" algn="just">
              <a:spcBef>
                <a:spcPct val="0"/>
              </a:spcBef>
              <a:defRPr/>
            </a:pPr>
            <a:endParaRPr lang="en-US" altLang="zh-CN" sz="3000" i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8148" name="Object 4">
                <a:hlinkClick r:id="" action="ppaction://ole?verb=0"/>
              </p:cNvPr>
              <p:cNvSpPr txBox="1"/>
              <p:nvPr/>
            </p:nvSpPr>
            <p:spPr bwMode="auto">
              <a:xfrm>
                <a:off x="2693991" y="3200400"/>
                <a:ext cx="6042025" cy="11938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𝑆𝑆𝐸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den>
                          </m:f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𝑀𝑆𝑅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(1 , 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18148" name="Object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3991" y="3200400"/>
                <a:ext cx="6042025" cy="1193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8149" name="Rectangle 5"/>
          <p:cNvSpPr>
            <a:spLocks noChangeArrowheads="1"/>
          </p:cNvSpPr>
          <p:nvPr/>
        </p:nvSpPr>
        <p:spPr bwMode="auto">
          <a:xfrm>
            <a:off x="1993900" y="2590803"/>
            <a:ext cx="37211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2.   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计算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检验统计量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</a:p>
        </p:txBody>
      </p:sp>
      <p:sp>
        <p:nvSpPr>
          <p:cNvPr id="518150" name="Rectangle 6"/>
          <p:cNvSpPr>
            <a:spLocks noChangeArrowheads="1"/>
          </p:cNvSpPr>
          <p:nvPr/>
        </p:nvSpPr>
        <p:spPr bwMode="auto">
          <a:xfrm>
            <a:off x="2052638" y="4419603"/>
            <a:ext cx="8081962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3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确定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显著性水平</a:t>
            </a:r>
            <a:r>
              <a:rPr lang="zh-CN" altLang="en-US" sz="3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，并根据分子自由度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和分母自由度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n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-2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找出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临界值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baseline="-25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30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</a:p>
          <a:p>
            <a:pPr>
              <a:buFontTx/>
              <a:buAutoNum type="arabicPeriod" startAt="3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作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出决策：若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&gt;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baseline="-25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30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,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拒绝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sz="3000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r>
              <a:rPr lang="zh-CN" altLang="en-US" sz="3000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；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若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cs typeface="Times New Roman" panose="02020603050405020304" pitchFamily="18" charset="0"/>
                <a:sym typeface="Symbol" panose="05050102010706020507" pitchFamily="18" charset="2"/>
              </a:rPr>
              <a:t>&lt;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baseline="-25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30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,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不拒绝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sz="3000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8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8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8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8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8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8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8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147" grpId="0" build="p" autoUpdateAnimBg="0"/>
      <p:bldP spid="518149" grpId="0" build="p" autoUpdateAnimBg="0"/>
      <p:bldP spid="518150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560" y="457197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线性关系的检验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例题分析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752600"/>
            <a:ext cx="9587408" cy="1892424"/>
          </a:xfrm>
        </p:spPr>
        <p:txBody>
          <a:bodyPr>
            <a:normAutofit/>
          </a:bodyPr>
          <a:lstStyle/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000" dirty="0"/>
              <a:t>提出</a:t>
            </a:r>
            <a:r>
              <a:rPr lang="zh-CN" altLang="en-US" sz="3000" dirty="0">
                <a:latin typeface="Times New Roman" panose="02020603050405020304" pitchFamily="18" charset="0"/>
              </a:rPr>
              <a:t>假设</a:t>
            </a:r>
          </a:p>
          <a:p>
            <a:pPr marL="1219200" lvl="1" indent="-533400" algn="just">
              <a:spcBef>
                <a:spcPct val="0"/>
              </a:spcBef>
              <a:defRPr/>
            </a:pPr>
            <a:r>
              <a:rPr lang="en-US" altLang="zh-CN" sz="2600" i="1" dirty="0">
                <a:latin typeface="Times New Roman" panose="02020603050405020304" pitchFamily="18" charset="0"/>
              </a:rPr>
              <a:t>H</a:t>
            </a:r>
            <a:r>
              <a:rPr lang="en-US" altLang="zh-CN" sz="2600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600" dirty="0">
                <a:latin typeface="Times New Roman" panose="02020603050405020304" pitchFamily="18" charset="0"/>
              </a:rPr>
              <a:t>：</a:t>
            </a:r>
            <a:r>
              <a:rPr lang="zh-CN" altLang="en-US" sz="26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6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=0  </a:t>
            </a:r>
            <a:r>
              <a:rPr lang="zh-CN" altLang="en-US" sz="2600" dirty="0">
                <a:latin typeface="Times New Roman" panose="02020603050405020304" pitchFamily="18" charset="0"/>
                <a:sym typeface="Symbol" panose="05050102010706020507" pitchFamily="18" charset="2"/>
              </a:rPr>
              <a:t>不良贷款与贷款余额之间的线性关系不显著</a:t>
            </a:r>
          </a:p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endParaRPr lang="en-US" altLang="zh-CN" sz="3000" dirty="0"/>
          </a:p>
          <a:p>
            <a:pPr marL="609600" indent="-609600" algn="just">
              <a:spcBef>
                <a:spcPct val="0"/>
              </a:spcBef>
              <a:buFontTx/>
              <a:buAutoNum type="arabicPeriod"/>
              <a:defRPr/>
            </a:pPr>
            <a:r>
              <a:rPr lang="zh-CN" altLang="en-US" sz="3000" dirty="0"/>
              <a:t>计算</a:t>
            </a:r>
            <a:r>
              <a:rPr lang="zh-CN" altLang="en-US" sz="3000" dirty="0">
                <a:latin typeface="Times New Roman" panose="02020603050405020304" pitchFamily="18" charset="0"/>
              </a:rPr>
              <a:t>检验统计量</a:t>
            </a:r>
            <a:r>
              <a:rPr lang="en-US" altLang="zh-CN" sz="3000" i="1" dirty="0">
                <a:latin typeface="Times New Roman" panose="02020603050405020304" pitchFamily="18" charset="0"/>
              </a:rPr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2340" name="Object 4">
                <a:hlinkClick r:id="" action="ppaction://ole?verb=0"/>
              </p:cNvPr>
              <p:cNvSpPr txBox="1"/>
              <p:nvPr/>
            </p:nvSpPr>
            <p:spPr bwMode="auto">
              <a:xfrm>
                <a:off x="2783632" y="3619161"/>
                <a:ext cx="7556500" cy="9906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𝑆𝑆𝑅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𝑆𝑆𝐸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222.48598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90.164421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(25−2)</m:t>
                              </m:r>
                            </m:den>
                          </m:f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=56.753844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82340" name="Object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3632" y="3619161"/>
                <a:ext cx="7556500" cy="990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2342" name="Rectangle 6"/>
          <p:cNvSpPr>
            <a:spLocks noChangeArrowheads="1"/>
          </p:cNvSpPr>
          <p:nvPr/>
        </p:nvSpPr>
        <p:spPr bwMode="auto">
          <a:xfrm>
            <a:off x="1981203" y="4495803"/>
            <a:ext cx="8081963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eriod" startAt="3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确定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显著性水平</a:t>
            </a:r>
            <a:r>
              <a:rPr lang="zh-CN" altLang="en-US" sz="3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=0.05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，并根据分子自由度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1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和分母自由度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25-2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找出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临界值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baseline="-25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</a:t>
            </a:r>
            <a:r>
              <a:rPr lang="en-US" altLang="zh-CN" sz="30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=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4.28</a:t>
            </a:r>
            <a:endParaRPr lang="en-US" altLang="zh-CN" sz="3000" baseline="-25000" dirty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>
              <a:buFontTx/>
              <a:buAutoNum type="arabicPeriod" startAt="3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作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出决策：若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&gt;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F</a:t>
            </a:r>
            <a:r>
              <a:rPr lang="en-US" altLang="zh-CN" sz="3000" i="1" baseline="-25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 </a:t>
            </a:r>
            <a:r>
              <a:rPr lang="en-US" altLang="zh-CN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,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拒绝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</a:t>
            </a:r>
            <a:r>
              <a:rPr lang="en-US" altLang="zh-CN" sz="3000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，线性关系显著。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580A47-2ECF-4192-9009-8F4A403A5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208" y="20451"/>
            <a:ext cx="3994502" cy="230425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8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2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39" grpId="0" build="p" autoUpdateAnimBg="0"/>
      <p:bldP spid="782342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线性关系的检验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zh-CN" altLang="en-US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方差分析表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513049" name="Text Box 25"/>
          <p:cNvSpPr txBox="1">
            <a:spLocks noChangeArrowheads="1"/>
          </p:cNvSpPr>
          <p:nvPr/>
        </p:nvSpPr>
        <p:spPr bwMode="auto">
          <a:xfrm>
            <a:off x="1905000" y="1752600"/>
            <a:ext cx="830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3200" b="1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Excel </a:t>
            </a:r>
            <a:r>
              <a:rPr lang="zh-CN" altLang="en-US" sz="3200" b="1">
                <a:effectLst>
                  <a:outerShdw blurRad="38100" dist="38100" dir="2700000" algn="tl">
                    <a:srgbClr val="000000"/>
                  </a:outerShdw>
                </a:effectLst>
              </a:rPr>
              <a:t>输出的方差分析表</a:t>
            </a:r>
          </a:p>
        </p:txBody>
      </p:sp>
      <p:pic>
        <p:nvPicPr>
          <p:cNvPr id="116740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2276478"/>
            <a:ext cx="8135938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1" name="Oval 34"/>
          <p:cNvSpPr>
            <a:spLocks noChangeArrowheads="1"/>
          </p:cNvSpPr>
          <p:nvPr/>
        </p:nvSpPr>
        <p:spPr bwMode="auto">
          <a:xfrm>
            <a:off x="8401050" y="4149725"/>
            <a:ext cx="1798638" cy="6477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304800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函数关系</a:t>
            </a:r>
            <a:endParaRPr lang="zh-CN" altLang="en-US" sz="36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690179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700216"/>
            <a:ext cx="5181600" cy="4471987"/>
          </a:xfrm>
        </p:spPr>
        <p:txBody>
          <a:bodyPr>
            <a:normAutofit/>
          </a:bodyPr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是一一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对应的确定关系。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dirty="0"/>
              <a:t>设</a:t>
            </a:r>
            <a:r>
              <a:rPr lang="zh-CN" altLang="en-US" sz="2800" dirty="0">
                <a:latin typeface="Times New Roman" panose="02020603050405020304" pitchFamily="18" charset="0"/>
              </a:rPr>
              <a:t>有两个变量 </a:t>
            </a:r>
            <a:r>
              <a:rPr lang="en-US" altLang="zh-CN" sz="2800" i="1" dirty="0">
                <a:latin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</a:rPr>
              <a:t>和 </a:t>
            </a:r>
            <a:r>
              <a:rPr lang="en-US" altLang="zh-CN" sz="2800" i="1" dirty="0">
                <a:latin typeface="Times New Roman" panose="02020603050405020304" pitchFamily="18" charset="0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</a:rPr>
              <a:t>，变量 </a:t>
            </a:r>
            <a:r>
              <a:rPr lang="en-US" altLang="zh-CN" sz="2800" i="1" dirty="0">
                <a:latin typeface="Times New Roman" panose="02020603050405020304" pitchFamily="18" charset="0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</a:rPr>
              <a:t>随变量 </a:t>
            </a:r>
            <a:r>
              <a:rPr lang="en-US" altLang="zh-CN" sz="2800" i="1" dirty="0">
                <a:latin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</a:rPr>
              <a:t>一起变化，并完全依赖于 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i="1" dirty="0"/>
              <a:t> </a:t>
            </a:r>
            <a:r>
              <a:rPr lang="zh-CN" altLang="en-US" sz="2800" dirty="0">
                <a:latin typeface="Times New Roman" panose="02020603050405020304" pitchFamily="18" charset="0"/>
              </a:rPr>
              <a:t>，当变量 </a:t>
            </a:r>
            <a:r>
              <a:rPr lang="en-US" altLang="zh-CN" sz="2800" i="1" dirty="0">
                <a:latin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</a:rPr>
              <a:t>取某个数值时，</a:t>
            </a:r>
            <a:r>
              <a:rPr lang="zh-CN" altLang="en-US" sz="2800" i="1" dirty="0"/>
              <a:t> </a:t>
            </a:r>
            <a:r>
              <a:rPr lang="en-US" altLang="zh-CN" sz="2800" i="1" dirty="0">
                <a:latin typeface="Times New Roman" panose="02020603050405020304" pitchFamily="18" charset="0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</a:rPr>
              <a:t>依确定的关系取相应的值，则称  </a:t>
            </a:r>
            <a:r>
              <a:rPr lang="en-US" altLang="zh-CN" sz="2800" i="1" dirty="0">
                <a:latin typeface="Times New Roman" panose="02020603050405020304" pitchFamily="18" charset="0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</a:rPr>
              <a:t>是 </a:t>
            </a:r>
            <a:r>
              <a:rPr lang="en-US" altLang="zh-CN" sz="2800" i="1" dirty="0">
                <a:latin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</a:rPr>
              <a:t>的函数，记为 </a:t>
            </a:r>
            <a:r>
              <a:rPr lang="en-US" altLang="zh-CN" sz="2800" b="1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altLang="zh-CN" sz="2800" b="1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</a:rPr>
              <a:t>f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</a:rPr>
              <a:t>，其中 </a:t>
            </a:r>
            <a:r>
              <a:rPr lang="en-US" altLang="zh-CN" sz="2800" i="1" dirty="0">
                <a:latin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</a:rPr>
              <a:t>称为自变量，</a:t>
            </a:r>
            <a:r>
              <a:rPr lang="en-US" altLang="zh-CN" sz="2800" i="1" dirty="0">
                <a:latin typeface="Times New Roman" panose="02020603050405020304" pitchFamily="18" charset="0"/>
              </a:rPr>
              <a:t>y </a:t>
            </a:r>
            <a:r>
              <a:rPr lang="zh-CN" altLang="en-US" sz="2800" dirty="0">
                <a:latin typeface="Times New Roman" panose="02020603050405020304" pitchFamily="18" charset="0"/>
              </a:rPr>
              <a:t>称为因变量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2800" dirty="0"/>
              <a:t>各</a:t>
            </a:r>
            <a:r>
              <a:rPr lang="zh-CN" altLang="en-US" sz="2800" dirty="0">
                <a:latin typeface="Times New Roman" panose="02020603050405020304" pitchFamily="18" charset="0"/>
              </a:rPr>
              <a:t>观测点落在一条线上</a:t>
            </a:r>
            <a:r>
              <a:rPr lang="zh-CN" altLang="en-US" sz="2800" dirty="0"/>
              <a:t> </a:t>
            </a:r>
          </a:p>
        </p:txBody>
      </p:sp>
      <p:grpSp>
        <p:nvGrpSpPr>
          <p:cNvPr id="690231" name="Group 55"/>
          <p:cNvGrpSpPr>
            <a:grpSpLocks/>
          </p:cNvGrpSpPr>
          <p:nvPr/>
        </p:nvGrpSpPr>
        <p:grpSpPr bwMode="auto">
          <a:xfrm>
            <a:off x="7086600" y="2349500"/>
            <a:ext cx="3352800" cy="3429000"/>
            <a:chOff x="3504" y="1824"/>
            <a:chExt cx="2112" cy="2160"/>
          </a:xfrm>
        </p:grpSpPr>
        <p:sp>
          <p:nvSpPr>
            <p:cNvPr id="13317" name="Rectangle 37"/>
            <p:cNvSpPr>
              <a:spLocks noChangeArrowheads="1"/>
            </p:cNvSpPr>
            <p:nvPr/>
          </p:nvSpPr>
          <p:spPr bwMode="auto">
            <a:xfrm>
              <a:off x="3504" y="1824"/>
              <a:ext cx="2112" cy="21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3318" name="Group 38"/>
            <p:cNvGrpSpPr>
              <a:grpSpLocks/>
            </p:cNvGrpSpPr>
            <p:nvPr/>
          </p:nvGrpSpPr>
          <p:grpSpPr bwMode="auto">
            <a:xfrm>
              <a:off x="3504" y="1872"/>
              <a:ext cx="2016" cy="2057"/>
              <a:chOff x="3504" y="1872"/>
              <a:chExt cx="2016" cy="2057"/>
            </a:xfrm>
          </p:grpSpPr>
          <p:grpSp>
            <p:nvGrpSpPr>
              <p:cNvPr id="13319" name="Group 39"/>
              <p:cNvGrpSpPr>
                <a:grpSpLocks/>
              </p:cNvGrpSpPr>
              <p:nvPr/>
            </p:nvGrpSpPr>
            <p:grpSpPr bwMode="auto">
              <a:xfrm>
                <a:off x="3648" y="2160"/>
                <a:ext cx="1824" cy="1536"/>
                <a:chOff x="3648" y="2160"/>
                <a:chExt cx="1824" cy="1536"/>
              </a:xfrm>
            </p:grpSpPr>
            <p:sp>
              <p:nvSpPr>
                <p:cNvPr id="13322" name="Line 40"/>
                <p:cNvSpPr>
                  <a:spLocks noChangeShapeType="1"/>
                </p:cNvSpPr>
                <p:nvPr/>
              </p:nvSpPr>
              <p:spPr bwMode="auto">
                <a:xfrm>
                  <a:off x="3648" y="2160"/>
                  <a:ext cx="0" cy="1536"/>
                </a:xfrm>
                <a:prstGeom prst="line">
                  <a:avLst/>
                </a:prstGeom>
                <a:noFill/>
                <a:ln w="38100">
                  <a:solidFill>
                    <a:srgbClr val="F8F8F8"/>
                  </a:solidFill>
                  <a:round/>
                  <a:headEnd type="triangle" w="med" len="med"/>
                  <a:tailEnd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23" name="Line 41"/>
                <p:cNvSpPr>
                  <a:spLocks noChangeShapeType="1"/>
                </p:cNvSpPr>
                <p:nvPr/>
              </p:nvSpPr>
              <p:spPr bwMode="auto">
                <a:xfrm>
                  <a:off x="3648" y="3696"/>
                  <a:ext cx="1824" cy="0"/>
                </a:xfrm>
                <a:prstGeom prst="line">
                  <a:avLst/>
                </a:prstGeom>
                <a:noFill/>
                <a:ln w="38100">
                  <a:solidFill>
                    <a:srgbClr val="F8F8F8"/>
                  </a:solidFill>
                  <a:round/>
                  <a:headEnd/>
                  <a:tailEnd type="triangle" w="med" len="med"/>
                </a:ln>
                <a:effectLst>
                  <a:outerShdw dist="53882" dir="27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021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694" y="3198"/>
                  <a:ext cx="337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69021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5044" y="2400"/>
                  <a:ext cx="337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grpSp>
              <p:nvGrpSpPr>
                <p:cNvPr id="13326" name="Group 44"/>
                <p:cNvGrpSpPr>
                  <a:grpSpLocks/>
                </p:cNvGrpSpPr>
                <p:nvPr/>
              </p:nvGrpSpPr>
              <p:grpSpPr bwMode="auto">
                <a:xfrm>
                  <a:off x="3863" y="2500"/>
                  <a:ext cx="1349" cy="831"/>
                  <a:chOff x="3744" y="2544"/>
                  <a:chExt cx="1152" cy="800"/>
                </a:xfrm>
              </p:grpSpPr>
              <p:sp>
                <p:nvSpPr>
                  <p:cNvPr id="690221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64" y="2640"/>
                    <a:ext cx="288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2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09" y="2544"/>
                    <a:ext cx="287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3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1" y="2736"/>
                    <a:ext cx="288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4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76" y="2832"/>
                    <a:ext cx="288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5" name="Text Box 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3" y="2928"/>
                    <a:ext cx="289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6" name="Text Box 5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44" y="3120"/>
                    <a:ext cx="289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  <p:sp>
                <p:nvSpPr>
                  <p:cNvPr id="690227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89" y="3023"/>
                    <a:ext cx="287" cy="2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  <a:defRPr/>
                    </a:pPr>
                    <a:r>
                      <a:rPr lang="en-US" altLang="zh-CN">
                        <a:solidFill>
                          <a:schemeClr val="hlink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anose="02020603050405020304" pitchFamily="18" charset="0"/>
                        <a:sym typeface="Wingdings 2" panose="05020102010507070707" pitchFamily="18" charset="2"/>
                      </a:rPr>
                      <a:t></a:t>
                    </a:r>
                  </a:p>
                </p:txBody>
              </p:sp>
            </p:grpSp>
            <p:sp>
              <p:nvSpPr>
                <p:cNvPr id="13327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696" y="2448"/>
                  <a:ext cx="1631" cy="947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90229" name="Text Box 53"/>
              <p:cNvSpPr txBox="1">
                <a:spLocks noChangeArrowheads="1"/>
              </p:cNvSpPr>
              <p:nvPr/>
            </p:nvSpPr>
            <p:spPr bwMode="auto">
              <a:xfrm>
                <a:off x="5232" y="3696"/>
                <a:ext cx="28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b="1" i="1">
                    <a:solidFill>
                      <a:srgbClr val="F8F8F8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690230" name="Text Box 54"/>
              <p:cNvSpPr txBox="1">
                <a:spLocks noChangeArrowheads="1"/>
              </p:cNvSpPr>
              <p:nvPr/>
            </p:nvSpPr>
            <p:spPr bwMode="auto">
              <a:xfrm>
                <a:off x="3504" y="1872"/>
                <a:ext cx="28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b="1" i="1">
                    <a:solidFill>
                      <a:srgbClr val="F8F8F8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y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69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179" grpId="0" build="p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137163" y="279737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回归系数的检验</a:t>
            </a:r>
            <a:endParaRPr lang="zh-CN" altLang="en-US" sz="3600" b="1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9112" name="Rectangle 8"/>
          <p:cNvSpPr>
            <a:spLocks noChangeArrowheads="1"/>
          </p:cNvSpPr>
          <p:nvPr/>
        </p:nvSpPr>
        <p:spPr bwMode="auto">
          <a:xfrm>
            <a:off x="2133600" y="3357566"/>
            <a:ext cx="9507016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AutoNum type="arabicPeriod" startAt="3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在一元线性回归中，等价于线性关系的显著性检验</a:t>
            </a:r>
          </a:p>
          <a:p>
            <a:pPr algn="just">
              <a:spcBef>
                <a:spcPct val="50000"/>
              </a:spcBef>
              <a:buFontTx/>
              <a:buAutoNum type="arabicPeriod" startAt="3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采用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t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</a:t>
            </a:r>
          </a:p>
        </p:txBody>
      </p:sp>
      <p:sp>
        <p:nvSpPr>
          <p:cNvPr id="559114" name="Rectangle 10"/>
          <p:cNvSpPr>
            <a:spLocks noChangeArrowheads="1"/>
          </p:cNvSpPr>
          <p:nvPr/>
        </p:nvSpPr>
        <p:spPr bwMode="auto">
          <a:xfrm>
            <a:off x="2133600" y="1628778"/>
            <a:ext cx="929099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AutoNum type="arabicPeriod"/>
              <a:defRPr/>
            </a:pP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检验 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x 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与 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之间是否具有线性关系，或者说，检验自变量 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x 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对因变量 </a:t>
            </a:r>
            <a:r>
              <a:rPr lang="en-US" altLang="zh-CN" sz="30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zh-CN" altLang="en-US" sz="30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的影响是否显著。</a:t>
            </a:r>
          </a:p>
        </p:txBody>
      </p:sp>
      <p:grpSp>
        <p:nvGrpSpPr>
          <p:cNvPr id="559118" name="Group 14"/>
          <p:cNvGrpSpPr>
            <a:grpSpLocks/>
          </p:cNvGrpSpPr>
          <p:nvPr/>
        </p:nvGrpSpPr>
        <p:grpSpPr bwMode="auto">
          <a:xfrm>
            <a:off x="2133600" y="2708277"/>
            <a:ext cx="7696200" cy="660401"/>
            <a:chOff x="384" y="1872"/>
            <a:chExt cx="4848" cy="416"/>
          </a:xfrm>
        </p:grpSpPr>
        <p:sp>
          <p:nvSpPr>
            <p:cNvPr id="559111" name="Rectangle 7"/>
            <p:cNvSpPr>
              <a:spLocks noChangeArrowheads="1"/>
            </p:cNvSpPr>
            <p:nvPr/>
          </p:nvSpPr>
          <p:spPr bwMode="auto">
            <a:xfrm>
              <a:off x="384" y="1872"/>
              <a:ext cx="4848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144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3716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8288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AutoNum type="arabicPeriod" startAt="2"/>
                <a:defRPr/>
              </a:pPr>
              <a:r>
                <a:rPr lang="zh-CN" altLang="en-US" sz="3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理论基础是回归系数 </a:t>
              </a:r>
              <a:r>
                <a:rPr lang="zh-CN" altLang="en-US" sz="3000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anose="05050102010706020507" pitchFamily="18" charset="2"/>
                </a:rPr>
                <a:t>  </a:t>
              </a:r>
              <a:r>
                <a:rPr lang="zh-CN" altLang="en-US" sz="3000" baseline="-25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  </a:t>
              </a:r>
              <a:r>
                <a:rPr lang="zh-CN" altLang="en-US" sz="30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的抽样分布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791" name="Object 12"/>
                <p:cNvSpPr txBox="1"/>
                <p:nvPr/>
              </p:nvSpPr>
              <p:spPr bwMode="auto">
                <a:xfrm>
                  <a:off x="2902" y="1931"/>
                  <a:ext cx="336" cy="35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8791" name="Object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02" y="1931"/>
                  <a:ext cx="336" cy="357"/>
                </a:xfrm>
                <a:prstGeom prst="rect">
                  <a:avLst/>
                </a:prstGeom>
                <a:blipFill>
                  <a:blip r:embed="rId3"/>
                  <a:stretch>
                    <a:fillRect l="-2198" t="-2041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9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9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9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9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9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12" grpId="0" build="p" autoUpdateAnimBg="0"/>
      <p:bldP spid="559114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429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回归系数的检验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检验步骤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 </a:t>
            </a:r>
          </a:p>
        </p:txBody>
      </p:sp>
      <p:sp>
        <p:nvSpPr>
          <p:cNvPr id="616451" name="Rectangle 3"/>
          <p:cNvSpPr>
            <a:spLocks noGrp="1" noChangeArrowheads="1"/>
          </p:cNvSpPr>
          <p:nvPr>
            <p:ph idx="1"/>
          </p:nvPr>
        </p:nvSpPr>
        <p:spPr>
          <a:xfrm>
            <a:off x="2135188" y="1700213"/>
            <a:ext cx="7848600" cy="2201862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dirty="0"/>
              <a:t>提出假设</a:t>
            </a:r>
          </a:p>
          <a:p>
            <a:pPr marL="1219200" lvl="1" indent="-533400">
              <a:lnSpc>
                <a:spcPct val="90000"/>
              </a:lnSpc>
              <a:defRPr/>
            </a:pPr>
            <a:r>
              <a:rPr lang="en-US" altLang="zh-CN" i="1" dirty="0">
                <a:latin typeface="Times New Roman" panose="02020603050405020304" pitchFamily="18" charset="0"/>
              </a:rPr>
              <a:t>H</a:t>
            </a:r>
            <a:r>
              <a:rPr lang="en-US" altLang="zh-CN" baseline="-25000" dirty="0"/>
              <a:t>0</a:t>
            </a:r>
            <a:r>
              <a:rPr lang="en-US" altLang="zh-CN" dirty="0"/>
              <a:t>: </a:t>
            </a:r>
            <a:r>
              <a:rPr lang="en-US" altLang="zh-CN" i="1" dirty="0">
                <a:latin typeface="Symbol" panose="05050102010706020507" pitchFamily="18" charset="2"/>
              </a:rPr>
              <a:t>b</a:t>
            </a:r>
            <a:r>
              <a:rPr lang="en-US" altLang="zh-CN" baseline="-25000" dirty="0"/>
              <a:t>1 </a:t>
            </a:r>
            <a:r>
              <a:rPr lang="en-US" altLang="zh-CN" dirty="0"/>
              <a:t>= 0 (</a:t>
            </a:r>
            <a:r>
              <a:rPr lang="zh-CN" altLang="en-US" dirty="0"/>
              <a:t>没有线性关系</a:t>
            </a:r>
            <a:r>
              <a:rPr lang="en-US" altLang="zh-CN" dirty="0"/>
              <a:t>) </a:t>
            </a:r>
          </a:p>
          <a:p>
            <a:pPr marL="1219200" lvl="1" indent="-533400">
              <a:lnSpc>
                <a:spcPct val="90000"/>
              </a:lnSpc>
              <a:defRPr/>
            </a:pPr>
            <a:r>
              <a:rPr lang="en-US" altLang="zh-CN" i="1" dirty="0">
                <a:latin typeface="Times New Roman" panose="02020603050405020304" pitchFamily="18" charset="0"/>
              </a:rPr>
              <a:t>H</a:t>
            </a:r>
            <a:r>
              <a:rPr lang="en-US" altLang="zh-CN" baseline="-25000" dirty="0"/>
              <a:t>1</a:t>
            </a:r>
            <a:r>
              <a:rPr lang="en-US" altLang="zh-CN" dirty="0"/>
              <a:t>: </a:t>
            </a:r>
            <a:r>
              <a:rPr lang="en-US" altLang="zh-CN" i="1" dirty="0">
                <a:latin typeface="Symbol" panose="05050102010706020507" pitchFamily="18" charset="2"/>
              </a:rPr>
              <a:t>b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en-US" altLang="zh-CN" dirty="0">
                <a:latin typeface="Symbol" panose="05050102010706020507" pitchFamily="18" charset="2"/>
                <a:sym typeface="Symbol" panose="05050102010706020507" pitchFamily="18" charset="2"/>
              </a:rPr>
              <a:t> </a:t>
            </a:r>
            <a:r>
              <a:rPr lang="en-US" altLang="zh-CN" dirty="0"/>
              <a:t>0 (</a:t>
            </a:r>
            <a:r>
              <a:rPr lang="zh-CN" altLang="en-US" dirty="0"/>
              <a:t>有线性关系</a:t>
            </a:r>
            <a:r>
              <a:rPr lang="en-US" altLang="zh-CN" dirty="0"/>
              <a:t>)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800" dirty="0"/>
              <a:t>计算检验的统计量</a:t>
            </a:r>
          </a:p>
        </p:txBody>
      </p:sp>
      <p:sp>
        <p:nvSpPr>
          <p:cNvPr id="616452" name="Rectangle 4"/>
          <p:cNvSpPr>
            <a:spLocks noChangeArrowheads="1"/>
          </p:cNvSpPr>
          <p:nvPr/>
        </p:nvSpPr>
        <p:spPr bwMode="auto">
          <a:xfrm>
            <a:off x="2209800" y="5029200"/>
            <a:ext cx="78486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FontTx/>
              <a:buAutoNum type="arabicPeriod" startAt="3"/>
              <a:defRPr/>
            </a:pPr>
            <a:r>
              <a:rPr lang="en-US" altLang="zh-CN" sz="28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确定显著性水平</a:t>
            </a:r>
            <a:r>
              <a:rPr lang="zh-CN" altLang="en-US" sz="2800" i="1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zh-CN" altLang="en-US" sz="28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，并进行决策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135000"/>
              <a:buFont typeface="Wingdings" panose="05000000000000000000" pitchFamily="2" charset="2"/>
              <a:buChar char="§"/>
              <a:defRPr/>
            </a:pPr>
            <a:r>
              <a:rPr lang="zh-CN" altLang="en-US" sz="26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 </a:t>
            </a:r>
            <a:r>
              <a:rPr lang="en-US" altLang="zh-CN" sz="2600" i="1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zh-CN" sz="26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&gt;</a:t>
            </a:r>
            <a:r>
              <a:rPr lang="en-US" altLang="zh-CN" sz="2600" i="1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zh-CN" sz="2600" baseline="-250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</a:t>
            </a:r>
            <a:r>
              <a:rPr lang="zh-CN" altLang="en-US" sz="26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，拒绝</a:t>
            </a:r>
            <a:r>
              <a:rPr lang="en-US" altLang="zh-CN" sz="2600" i="1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</a:t>
            </a:r>
            <a:r>
              <a:rPr lang="en-US" altLang="zh-CN" sz="2600" baseline="-250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  <a:r>
              <a:rPr lang="zh-CN" altLang="en-US" sz="26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； </a:t>
            </a:r>
            <a:r>
              <a:rPr lang="en-US" altLang="zh-CN" sz="2600" i="1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zh-CN" sz="26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&lt;</a:t>
            </a:r>
            <a:r>
              <a:rPr lang="en-US" altLang="zh-CN" sz="2600" i="1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zh-CN" sz="2600" baseline="-250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</a:t>
            </a:r>
            <a:r>
              <a:rPr lang="zh-CN" altLang="en-US" sz="26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，不拒绝</a:t>
            </a:r>
            <a:r>
              <a:rPr lang="en-US" altLang="zh-CN" sz="2600" i="1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</a:t>
            </a:r>
            <a:r>
              <a:rPr lang="en-US" altLang="zh-CN" sz="2600" baseline="-250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6453" name="Object 5">
                <a:hlinkClick r:id="" action="ppaction://ole?verb=0"/>
              </p:cNvPr>
              <p:cNvSpPr txBox="1"/>
              <p:nvPr/>
            </p:nvSpPr>
            <p:spPr bwMode="auto">
              <a:xfrm>
                <a:off x="3863978" y="3644900"/>
                <a:ext cx="2232025" cy="129698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6453" name="Object 5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3978" y="3644900"/>
                <a:ext cx="2232025" cy="1296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6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6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16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6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16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6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451" grpId="0" build="p" autoUpdateAnimBg="0"/>
      <p:bldP spid="616452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52416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回归系数的检验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例题分析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700216"/>
            <a:ext cx="8077200" cy="256698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对例题的回归系数进行显著性检验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chemeClr val="tx1">
                    <a:lumMod val="95000"/>
                    <a:lumOff val="5000"/>
                  </a:schemeClr>
                </a:solidFill>
                <a:sym typeface="Symbol" panose="05050102010706020507" pitchFamily="18" charset="2"/>
              </a:rPr>
              <a:t>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sym typeface="Symbol" panose="05050102010706020507" pitchFamily="18" charset="2"/>
              </a:rPr>
              <a:t>＝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sym typeface="Symbol" panose="05050102010706020507" pitchFamily="18" charset="2"/>
              </a:rPr>
              <a:t>0.05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提出假设</a:t>
            </a:r>
          </a:p>
          <a:p>
            <a:pPr marL="1219200" lvl="1" indent="-533400">
              <a:defRPr/>
            </a:pP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altLang="zh-CN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0   </a:t>
            </a:r>
          </a:p>
          <a:p>
            <a:pPr marL="1219200" lvl="1" indent="-533400">
              <a:defRPr/>
            </a:pP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r>
              <a:rPr lang="en-US" altLang="zh-CN" i="1" dirty="0">
                <a:solidFill>
                  <a:schemeClr val="tx1">
                    <a:lumMod val="95000"/>
                    <a:lumOff val="5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altLang="zh-CN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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0   </a:t>
            </a:r>
          </a:p>
          <a:p>
            <a:pPr marL="609600" indent="-609600">
              <a:buFontTx/>
              <a:buAutoNum type="arabicPeriod"/>
              <a:defRPr/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计算检验的统计量</a:t>
            </a:r>
          </a:p>
        </p:txBody>
      </p:sp>
      <p:sp>
        <p:nvSpPr>
          <p:cNvPr id="618500" name="Rectangle 4"/>
          <p:cNvSpPr>
            <a:spLocks noChangeArrowheads="1"/>
          </p:cNvSpPr>
          <p:nvPr/>
        </p:nvSpPr>
        <p:spPr bwMode="auto">
          <a:xfrm>
            <a:off x="2057400" y="5181603"/>
            <a:ext cx="8077200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  <a:spcBef>
                <a:spcPct val="30000"/>
              </a:spcBef>
              <a:buFontTx/>
              <a:buAutoNum type="arabicPeriod" startAt="3"/>
              <a:defRPr/>
            </a:pPr>
            <a:r>
              <a:rPr lang="en-US" altLang="zh-CN" sz="28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sz="2800" i="1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altLang="zh-CN" sz="28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=7.533515&gt;</a:t>
            </a:r>
            <a:r>
              <a:rPr lang="en-US" altLang="zh-CN" sz="2800" i="1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en-US" altLang="zh-CN" sz="2800" baseline="-250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</a:t>
            </a:r>
            <a:r>
              <a:rPr lang="en-US" altLang="zh-CN" sz="28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=2.201</a:t>
            </a:r>
            <a:r>
              <a:rPr lang="zh-CN" altLang="en-US" sz="28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，拒绝</a:t>
            </a:r>
            <a:r>
              <a:rPr lang="en-US" altLang="zh-CN" sz="2800" i="1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H</a:t>
            </a:r>
            <a:r>
              <a:rPr lang="en-US" altLang="zh-CN" sz="2800" baseline="-250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0</a:t>
            </a:r>
            <a:r>
              <a:rPr lang="zh-CN" altLang="en-US" sz="28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，表明</a:t>
            </a:r>
            <a:r>
              <a:rPr lang="zh-CN" altLang="en-US" sz="2800" dirty="0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不良贷款与贷款余额之间有显著的线性关系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885" name="Object 5">
                <a:hlinkClick r:id="" action="ppaction://ole?verb=0"/>
              </p:cNvPr>
              <p:cNvSpPr txBox="1"/>
              <p:nvPr/>
            </p:nvSpPr>
            <p:spPr bwMode="auto">
              <a:xfrm>
                <a:off x="3352803" y="4206878"/>
                <a:ext cx="3629025" cy="95726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0.037895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0.005030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=7.533515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2885" name="Object 5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3" y="4206878"/>
                <a:ext cx="3629025" cy="9572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回归系数的检验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zh-CN" altLang="en-US">
                <a:latin typeface="Arial" panose="020B0604020202020204" pitchFamily="34" charset="0"/>
              </a:rPr>
              <a:t> 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676400"/>
            <a:ext cx="6400800" cy="685800"/>
          </a:xfrm>
        </p:spPr>
        <p:txBody>
          <a:bodyPr/>
          <a:lstStyle/>
          <a:p>
            <a:pPr marL="609600" indent="-609600">
              <a:defRPr/>
            </a:pPr>
            <a:r>
              <a:rPr lang="en-US" altLang="zh-CN" b="1">
                <a:solidFill>
                  <a:schemeClr val="accent2"/>
                </a:solidFill>
                <a:sym typeface="Wingdings 2" panose="05020102010507070707" pitchFamily="18" charset="2"/>
              </a:rPr>
              <a:t></a:t>
            </a:r>
            <a:r>
              <a:rPr lang="en-US" altLang="zh-CN" b="1" i="1">
                <a:solidFill>
                  <a:schemeClr val="hlink"/>
                </a:solidFill>
              </a:rPr>
              <a:t>P </a:t>
            </a:r>
            <a:r>
              <a:rPr lang="zh-CN" altLang="en-US" b="1">
                <a:solidFill>
                  <a:srgbClr val="F0F0F0"/>
                </a:solidFill>
              </a:rPr>
              <a:t>值的应用</a:t>
            </a:r>
            <a:endParaRPr lang="zh-CN" altLang="en-US" b="1"/>
          </a:p>
        </p:txBody>
      </p:sp>
      <p:graphicFrame>
        <p:nvGraphicFramePr>
          <p:cNvPr id="124932" name="Object 6"/>
          <p:cNvGraphicFramePr>
            <a:graphicFrameLocks noChangeAspect="1"/>
          </p:cNvGraphicFramePr>
          <p:nvPr/>
        </p:nvGraphicFramePr>
        <p:xfrm>
          <a:off x="1905000" y="2286000"/>
          <a:ext cx="85344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4" name="BMP 图象" r:id="rId4" imgW="5172797" imgH="847843" progId="Paint.Picture">
                  <p:embed/>
                </p:oleObj>
              </mc:Choice>
              <mc:Fallback>
                <p:oleObj name="BMP 图象" r:id="rId4" imgW="5172797" imgH="847843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286000"/>
                        <a:ext cx="85344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4391" name="Rectangle 7"/>
          <p:cNvSpPr>
            <a:spLocks noChangeArrowheads="1"/>
          </p:cNvSpPr>
          <p:nvPr/>
        </p:nvSpPr>
        <p:spPr bwMode="auto">
          <a:xfrm>
            <a:off x="1981200" y="4876800"/>
            <a:ext cx="8458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609600" indent="-609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219200" indent="-5334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4305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09750" indent="-3810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09800" indent="-3810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670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1242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814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38600" indent="-3810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20000"/>
              </a:spcBef>
              <a:defRPr/>
            </a:pPr>
            <a:r>
              <a:rPr lang="en-US" altLang="zh-CN" sz="2800" i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P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=0.000000&lt;</a:t>
            </a:r>
            <a:r>
              <a:rPr lang="en-US" altLang="zh-CN" sz="2800" i="1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</a:t>
            </a:r>
            <a:r>
              <a:rPr lang="en-US" altLang="zh-CN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=0.05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，拒绝原假设，</a:t>
            </a: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不良贷款与贷</a:t>
            </a:r>
          </a:p>
          <a:p>
            <a:pPr algn="just">
              <a:spcBef>
                <a:spcPct val="20000"/>
              </a:spcBef>
              <a:defRPr/>
            </a:pPr>
            <a:r>
              <a:rPr lang="zh-CN" altLang="en-US" sz="2800">
                <a:effectLst>
                  <a:outerShdw blurRad="38100" dist="38100" dir="2700000" algn="tl">
                    <a:srgbClr val="000000"/>
                  </a:outerShdw>
                </a:effectLst>
              </a:rPr>
              <a:t>款余额之间有显著的线性关系</a:t>
            </a:r>
          </a:p>
        </p:txBody>
      </p:sp>
      <p:sp>
        <p:nvSpPr>
          <p:cNvPr id="124934" name="Oval 8"/>
          <p:cNvSpPr>
            <a:spLocks noChangeArrowheads="1"/>
          </p:cNvSpPr>
          <p:nvPr/>
        </p:nvSpPr>
        <p:spPr bwMode="auto">
          <a:xfrm>
            <a:off x="8975725" y="4148138"/>
            <a:ext cx="1512888" cy="576262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回归分析结果的评价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86793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919291" y="1628778"/>
            <a:ext cx="8497887" cy="4752975"/>
          </a:xfrm>
        </p:spPr>
        <p:txBody>
          <a:bodyPr>
            <a:normAutofit lnSpcReduction="10000"/>
          </a:bodyPr>
          <a:lstStyle/>
          <a:p>
            <a:pPr marL="609600" indent="-609600" algn="just"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600" dirty="0"/>
              <a:t>建立的模型是否合适？或者说，这个拟合的模型有多</a:t>
            </a:r>
            <a:r>
              <a:rPr lang="zh-CN" altLang="en-US" sz="2600" dirty="0">
                <a:latin typeface="Times New Roman" panose="02020603050405020304" pitchFamily="18" charset="0"/>
              </a:rPr>
              <a:t>“</a:t>
            </a:r>
            <a:r>
              <a:rPr lang="zh-CN" altLang="en-US" sz="2600" dirty="0"/>
              <a:t>好</a:t>
            </a:r>
            <a:r>
              <a:rPr lang="zh-CN" altLang="en-US" sz="2600" dirty="0">
                <a:latin typeface="Times New Roman" panose="02020603050405020304" pitchFamily="18" charset="0"/>
              </a:rPr>
              <a:t>”</a:t>
            </a:r>
            <a:r>
              <a:rPr lang="zh-CN" altLang="en-US" sz="2600" dirty="0"/>
              <a:t>？要回答这些问题，可以从以下几个方面入手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dirty="0"/>
              <a:t>所估计的回归系数</a:t>
            </a:r>
            <a:r>
              <a:rPr lang="zh-CN" altLang="en-US" sz="2600" dirty="0">
                <a:cs typeface="Arial" panose="020B0604020202020204" pitchFamily="34" charset="0"/>
                <a:sym typeface="Symbol" panose="05050102010706020507" pitchFamily="18" charset="2"/>
              </a:rPr>
              <a:t>   </a:t>
            </a:r>
            <a:r>
              <a:rPr lang="zh-CN" altLang="en-US" sz="2600" dirty="0"/>
              <a:t>的符号是否与理论或事先预期相一致</a:t>
            </a:r>
          </a:p>
          <a:p>
            <a:pPr marL="1295400" lvl="1" indent="-533400" algn="just">
              <a:lnSpc>
                <a:spcPct val="90000"/>
              </a:lnSpc>
              <a:defRPr/>
            </a:pPr>
            <a:r>
              <a:rPr lang="zh-CN" altLang="en-US" sz="2200" dirty="0"/>
              <a:t>在不良贷款与贷款余额的回归中，可以预期贷款余额越多，不良贷款也可能会越多，也就是说，回归系数的值应该是正的，在上面建立的回归方程中，我们得到的回归系数                    为正值，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sz="2600" dirty="0"/>
              <a:t>如果理论上认为</a:t>
            </a:r>
            <a:r>
              <a:rPr lang="en-US" altLang="zh-CN" sz="2600" i="1" dirty="0">
                <a:latin typeface="Times New Roman" panose="02020603050405020304" pitchFamily="18" charset="0"/>
              </a:rPr>
              <a:t>x</a:t>
            </a:r>
            <a:r>
              <a:rPr lang="zh-CN" altLang="en-US" sz="2600" dirty="0"/>
              <a:t>与</a:t>
            </a:r>
            <a:r>
              <a:rPr lang="en-US" altLang="zh-CN" sz="2600" i="1" dirty="0">
                <a:latin typeface="Times New Roman" panose="02020603050405020304" pitchFamily="18" charset="0"/>
              </a:rPr>
              <a:t>y</a:t>
            </a:r>
            <a:r>
              <a:rPr lang="zh-CN" altLang="en-US" sz="2600" dirty="0"/>
              <a:t>之间的关系不仅是正的，而且是统计上显著的，那么所建立的回归方程也应该如此</a:t>
            </a:r>
          </a:p>
          <a:p>
            <a:pPr marL="1295400" lvl="1" indent="-533400" algn="just">
              <a:lnSpc>
                <a:spcPct val="90000"/>
              </a:lnSpc>
              <a:defRPr/>
            </a:pPr>
            <a:r>
              <a:rPr lang="zh-CN" altLang="en-US" sz="2200" dirty="0"/>
              <a:t>在不良贷款与贷款余额的回归中，二者之间为正的线性关系，而且，对回归系数的</a:t>
            </a:r>
            <a:r>
              <a:rPr lang="en-US" altLang="zh-CN" sz="2600" i="1" dirty="0">
                <a:latin typeface="Times New Roman" panose="02020603050405020304" pitchFamily="18" charset="0"/>
              </a:rPr>
              <a:t>t</a:t>
            </a:r>
            <a:r>
              <a:rPr lang="zh-CN" altLang="en-US" sz="2200" dirty="0"/>
              <a:t>检验结果表明而这之间的线性关系是统计上显著的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980" name="Object 10">
                <a:hlinkClick r:id="" action="ppaction://ole?verb=0"/>
              </p:cNvPr>
              <p:cNvSpPr txBox="1">
                <a:spLocks noGrp="1"/>
              </p:cNvSpPr>
              <p:nvPr>
                <p:ph sz="half" idx="2"/>
              </p:nvPr>
            </p:nvSpPr>
            <p:spPr bwMode="auto">
              <a:xfrm>
                <a:off x="5303841" y="2420941"/>
                <a:ext cx="358775" cy="50482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6980" name="Object 10">
                <a:hlinkClick r:id="" action="ppaction://ole?verb=0"/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 bwMode="auto">
              <a:xfrm>
                <a:off x="5303841" y="2420941"/>
                <a:ext cx="358775" cy="504825"/>
              </a:xfrm>
              <a:prstGeom prst="rect">
                <a:avLst/>
              </a:prstGeom>
              <a:blipFill>
                <a:blip r:embed="rId3"/>
                <a:stretch>
                  <a:fillRect l="-2857" t="-2273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981" name="Object 16">
                <a:hlinkClick r:id="" action="ppaction://ole?verb=0"/>
              </p:cNvPr>
              <p:cNvSpPr txBox="1"/>
              <p:nvPr/>
            </p:nvSpPr>
            <p:spPr bwMode="auto">
              <a:xfrm>
                <a:off x="4228422" y="3937154"/>
                <a:ext cx="1944688" cy="50482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=0.037895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6981" name="Object 16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8422" y="3937154"/>
                <a:ext cx="1944688" cy="504825"/>
              </a:xfrm>
              <a:prstGeom prst="rect">
                <a:avLst/>
              </a:prstGeom>
              <a:blipFill>
                <a:blip r:embed="rId4"/>
                <a:stretch>
                  <a:fillRect l="-619" t="-2273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8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回归分析结果的评价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19291" y="1628778"/>
            <a:ext cx="8351837" cy="4608513"/>
          </a:xfrm>
        </p:spPr>
        <p:txBody>
          <a:bodyPr>
            <a:normAutofit lnSpcReduction="10000"/>
          </a:bodyPr>
          <a:lstStyle/>
          <a:p>
            <a:pPr marL="609600" indent="-609600" algn="just">
              <a:lnSpc>
                <a:spcPct val="90000"/>
              </a:lnSpc>
              <a:buFontTx/>
              <a:buAutoNum type="arabicPeriod" startAt="3"/>
              <a:defRPr/>
            </a:pPr>
            <a:r>
              <a:rPr lang="zh-CN" altLang="en-US" sz="3000"/>
              <a:t>回归模型在多大程度上解释了因变量</a:t>
            </a:r>
            <a:r>
              <a:rPr lang="en-US" altLang="zh-CN" sz="3000" i="1">
                <a:latin typeface="Times New Roman" panose="02020603050405020304" pitchFamily="18" charset="0"/>
              </a:rPr>
              <a:t>y</a:t>
            </a:r>
            <a:r>
              <a:rPr lang="zh-CN" altLang="en-US" sz="3000"/>
              <a:t>取值的差异？可以用判定系数</a:t>
            </a:r>
            <a:r>
              <a:rPr lang="en-US" altLang="zh-CN" sz="3000" i="1">
                <a:latin typeface="Times New Roman" panose="02020603050405020304" pitchFamily="18" charset="0"/>
              </a:rPr>
              <a:t>R</a:t>
            </a:r>
            <a:r>
              <a:rPr lang="en-US" altLang="zh-CN" sz="3000" baseline="30000"/>
              <a:t>2</a:t>
            </a:r>
            <a:r>
              <a:rPr lang="zh-CN" altLang="en-US" sz="3000"/>
              <a:t>来回答这一问题</a:t>
            </a:r>
          </a:p>
          <a:p>
            <a:pPr marL="1295400" lvl="1" indent="-533400" algn="just">
              <a:lnSpc>
                <a:spcPct val="90000"/>
              </a:lnSpc>
              <a:defRPr/>
            </a:pPr>
            <a:r>
              <a:rPr lang="zh-CN" altLang="en-US" sz="2600"/>
              <a:t>在不良贷款与贷款余额的回归中，得到的</a:t>
            </a:r>
            <a:r>
              <a:rPr lang="en-US" altLang="zh-CN" sz="2600" i="1">
                <a:latin typeface="Times New Roman" panose="02020603050405020304" pitchFamily="18" charset="0"/>
              </a:rPr>
              <a:t>R</a:t>
            </a:r>
            <a:r>
              <a:rPr lang="en-US" altLang="zh-CN" sz="2600" baseline="30000"/>
              <a:t>2</a:t>
            </a:r>
            <a:r>
              <a:rPr lang="en-US" altLang="zh-CN" sz="2600"/>
              <a:t>=71.16%</a:t>
            </a:r>
            <a:r>
              <a:rPr lang="zh-CN" altLang="en-US" sz="2600"/>
              <a:t>，解释了不良贷款变差的</a:t>
            </a:r>
            <a:r>
              <a:rPr lang="en-US" altLang="zh-CN" sz="2600"/>
              <a:t>2/3</a:t>
            </a:r>
            <a:r>
              <a:rPr lang="zh-CN" altLang="en-US" sz="2600"/>
              <a:t>以上，说明拟合的效果还算不错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 startAt="3"/>
              <a:defRPr/>
            </a:pPr>
            <a:r>
              <a:rPr lang="zh-CN" altLang="en-US" sz="3000"/>
              <a:t>考察关于误差项</a:t>
            </a:r>
            <a:r>
              <a:rPr lang="zh-CN" altLang="en-US" sz="3000">
                <a:sym typeface="Symbol" panose="05050102010706020507" pitchFamily="18" charset="2"/>
              </a:rPr>
              <a:t></a:t>
            </a:r>
            <a:r>
              <a:rPr lang="zh-CN" altLang="en-US" sz="3000"/>
              <a:t>的正态性假定是否成立。因为我们在对线性关系进行</a:t>
            </a:r>
            <a:r>
              <a:rPr lang="en-US" altLang="zh-CN" sz="3000" i="1">
                <a:latin typeface="Times New Roman" panose="02020603050405020304" pitchFamily="18" charset="0"/>
              </a:rPr>
              <a:t>F</a:t>
            </a:r>
            <a:r>
              <a:rPr lang="zh-CN" altLang="en-US" sz="3000"/>
              <a:t>检验和回归系数进行</a:t>
            </a:r>
            <a:r>
              <a:rPr lang="en-US" altLang="zh-CN" sz="3000" i="1">
                <a:latin typeface="Times New Roman" panose="02020603050405020304" pitchFamily="18" charset="0"/>
              </a:rPr>
              <a:t>t</a:t>
            </a:r>
            <a:r>
              <a:rPr lang="zh-CN" altLang="en-US" sz="3000"/>
              <a:t>检验时，都要求误差项</a:t>
            </a:r>
            <a:r>
              <a:rPr lang="zh-CN" altLang="en-US" sz="3000">
                <a:sym typeface="Symbol" panose="05050102010706020507" pitchFamily="18" charset="2"/>
              </a:rPr>
              <a:t></a:t>
            </a:r>
            <a:r>
              <a:rPr lang="zh-CN" altLang="en-US" sz="3000"/>
              <a:t>服从正态分布，否则，我们所用的检验程序将是无效的。</a:t>
            </a:r>
            <a:r>
              <a:rPr lang="zh-CN" altLang="en-US" sz="3000">
                <a:sym typeface="Symbol" panose="05050102010706020507" pitchFamily="18" charset="2"/>
              </a:rPr>
              <a:t></a:t>
            </a:r>
            <a:r>
              <a:rPr lang="zh-CN" altLang="en-US" sz="3000"/>
              <a:t>正态性的简单方法是画出残差的直方图或正态概率图</a:t>
            </a:r>
          </a:p>
        </p:txBody>
      </p:sp>
    </p:spTree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>
                <a:solidFill>
                  <a:schemeClr val="hlink"/>
                </a:solidFill>
                <a:latin typeface="Arial" panose="020B0604020202020204" pitchFamily="34" charset="0"/>
              </a:rPr>
              <a:t>Excel</a:t>
            </a:r>
            <a:r>
              <a:rPr lang="zh-CN" altLang="en-US">
                <a:latin typeface="Arial" panose="020B0604020202020204" pitchFamily="34" charset="0"/>
              </a:rPr>
              <a:t>输出的部分回归结果</a:t>
            </a:r>
            <a:endParaRPr lang="zh-CN" altLang="en-US" sz="36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55359" name="Group 319"/>
          <p:cNvGraphicFramePr>
            <a:graphicFrameLocks noGrp="1"/>
          </p:cNvGraphicFramePr>
          <p:nvPr>
            <p:ph type="tbl" idx="1"/>
          </p:nvPr>
        </p:nvGraphicFramePr>
        <p:xfrm>
          <a:off x="1847850" y="1704975"/>
          <a:ext cx="8496300" cy="4819677"/>
        </p:xfrm>
        <a:graphic>
          <a:graphicData uri="http://schemas.openxmlformats.org/drawingml/2006/table">
            <a:tbl>
              <a:tblPr/>
              <a:tblGrid>
                <a:gridCol w="4176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4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名称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计算公式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11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Adjusted R Square</a:t>
                      </a: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134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Intercept</a:t>
                      </a:r>
                      <a:r>
                        <a:rPr kumimoji="1" lang="zh-CN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的抽样标准误差</a:t>
                      </a: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356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Intercept95%</a:t>
                      </a:r>
                      <a:r>
                        <a:rPr kumimoji="1" lang="zh-CN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的置信区间</a:t>
                      </a: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49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斜率</a:t>
                      </a:r>
                      <a:r>
                        <a:rPr kumimoji="1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95%</a:t>
                      </a:r>
                      <a:r>
                        <a:rPr kumimoji="1" lang="zh-CN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的置信区间</a:t>
                      </a:r>
                    </a:p>
                  </a:txBody>
                  <a:tcPr marT="45717" marB="45717" anchor="ctr" horzOverflow="overflow">
                    <a:lnL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8580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65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85850" algn="l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42875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Monotype Sort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100000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1095" name="Object 60"/>
              <p:cNvSpPr txBox="1"/>
              <p:nvPr/>
            </p:nvSpPr>
            <p:spPr bwMode="auto">
              <a:xfrm>
                <a:off x="6362703" y="2182813"/>
                <a:ext cx="3355975" cy="7921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=1−(1−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1095" name="Object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62703" y="2182813"/>
                <a:ext cx="3355975" cy="792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096" name="Object 69"/>
              <p:cNvSpPr txBox="1"/>
              <p:nvPr/>
            </p:nvSpPr>
            <p:spPr bwMode="auto">
              <a:xfrm>
                <a:off x="6311903" y="2949575"/>
                <a:ext cx="3097213" cy="129698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̄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1096" name="Object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1903" y="2949575"/>
                <a:ext cx="3097213" cy="1296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097" name="Object 71"/>
              <p:cNvSpPr txBox="1"/>
              <p:nvPr/>
            </p:nvSpPr>
            <p:spPr bwMode="auto">
              <a:xfrm>
                <a:off x="6311900" y="4246566"/>
                <a:ext cx="3600450" cy="1125537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̄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1097" name="Object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1900" y="4246566"/>
                <a:ext cx="3600450" cy="11255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098" name="Object 73"/>
              <p:cNvSpPr txBox="1"/>
              <p:nvPr/>
            </p:nvSpPr>
            <p:spPr bwMode="auto">
              <a:xfrm>
                <a:off x="6311903" y="5326063"/>
                <a:ext cx="3311525" cy="119856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1098" name="Object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1903" y="5326063"/>
                <a:ext cx="3311525" cy="1198562"/>
              </a:xfrm>
              <a:prstGeom prst="rect">
                <a:avLst/>
              </a:prstGeom>
              <a:blipFill>
                <a:blip r:embed="rId6"/>
                <a:stretch>
                  <a:fillRect l="-548" t="-889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ChangeArrowheads="1"/>
          </p:cNvSpPr>
          <p:nvPr/>
        </p:nvSpPr>
        <p:spPr bwMode="auto">
          <a:xfrm>
            <a:off x="2019300" y="476672"/>
            <a:ext cx="815340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36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11.3   </a:t>
            </a:r>
            <a:r>
              <a:rPr lang="zh-CN" altLang="en-US" sz="3600" dirty="0">
                <a:solidFill>
                  <a:schemeClr val="bg2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利用回归方程进行估计和预测</a:t>
            </a:r>
          </a:p>
        </p:txBody>
      </p:sp>
      <p:sp>
        <p:nvSpPr>
          <p:cNvPr id="748547" name="Rectangle 3"/>
          <p:cNvSpPr>
            <a:spLocks noChangeArrowheads="1"/>
          </p:cNvSpPr>
          <p:nvPr/>
        </p:nvSpPr>
        <p:spPr bwMode="auto">
          <a:xfrm>
            <a:off x="2133600" y="1981200"/>
            <a:ext cx="8153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11.3.1  </a:t>
            </a:r>
            <a:r>
              <a:rPr lang="zh-CN" altLang="en-US" sz="2800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点估计</a:t>
            </a:r>
          </a:p>
          <a:p>
            <a:pPr>
              <a:defRPr/>
            </a:pPr>
            <a:r>
              <a:rPr lang="en-US" altLang="zh-CN" sz="2800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11.3.2  </a:t>
            </a:r>
            <a:r>
              <a:rPr lang="zh-CN" altLang="en-US" sz="2800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区间估计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576" y="260648"/>
            <a:ext cx="7488832" cy="129614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利用回归方程进行估计和预测</a:t>
            </a:r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700216"/>
            <a:ext cx="8153400" cy="454818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zh-CN" altLang="en-US" sz="2400" dirty="0"/>
              <a:t>定义：根据自变量 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dirty="0"/>
              <a:t> </a:t>
            </a:r>
            <a:r>
              <a:rPr lang="zh-CN" altLang="en-US" sz="2400" dirty="0"/>
              <a:t>的取值估计或预测因变量 </a:t>
            </a:r>
            <a:r>
              <a:rPr lang="en-US" altLang="zh-CN" sz="2400" i="1" dirty="0">
                <a:latin typeface="Times New Roman" panose="02020603050405020304" pitchFamily="18" charset="0"/>
              </a:rPr>
              <a:t>y</a:t>
            </a:r>
            <a:r>
              <a:rPr lang="zh-CN" altLang="en-US" sz="2400" dirty="0"/>
              <a:t>的取值。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zh-CN" sz="2400" dirty="0"/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zh-CN" altLang="en-US" sz="2400" dirty="0"/>
              <a:t>方法：估计或预测的类型</a:t>
            </a:r>
          </a:p>
          <a:p>
            <a:pPr marL="1219200" lvl="1" indent="-533400">
              <a:lnSpc>
                <a:spcPct val="90000"/>
              </a:lnSpc>
              <a:defRPr/>
            </a:pPr>
            <a:r>
              <a:rPr lang="zh-CN" altLang="en-US" sz="2400" dirty="0"/>
              <a:t>点估计</a:t>
            </a:r>
          </a:p>
          <a:p>
            <a:pPr marL="1543050" lvl="2" indent="-457200">
              <a:lnSpc>
                <a:spcPct val="90000"/>
              </a:lnSpc>
              <a:defRPr/>
            </a:pP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的平均值的点估计</a:t>
            </a:r>
          </a:p>
          <a:p>
            <a:pPr marL="1543050" lvl="2" indent="-457200">
              <a:lnSpc>
                <a:spcPct val="90000"/>
              </a:lnSpc>
              <a:defRPr/>
            </a:pP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的个别值的点估计</a:t>
            </a:r>
            <a:endParaRPr lang="zh-CN" altLang="en-US" sz="1200" dirty="0"/>
          </a:p>
          <a:p>
            <a:pPr marL="1219200" lvl="1" indent="-533400">
              <a:lnSpc>
                <a:spcPct val="90000"/>
              </a:lnSpc>
              <a:defRPr/>
            </a:pPr>
            <a:r>
              <a:rPr lang="zh-CN" altLang="en-US" sz="2400" dirty="0"/>
              <a:t>区间估计</a:t>
            </a:r>
          </a:p>
          <a:p>
            <a:pPr marL="1543050" lvl="2" indent="-457200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2E2E2E"/>
                </a:solidFill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solidFill>
                  <a:srgbClr val="2E2E2E"/>
                </a:solidFill>
                <a:latin typeface="Times New Roman" panose="02020603050405020304" pitchFamily="18" charset="0"/>
              </a:rPr>
              <a:t>的平均值的置信区间估计</a:t>
            </a:r>
          </a:p>
          <a:p>
            <a:pPr marL="1543050" lvl="2" indent="-457200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rgbClr val="2E2E2E"/>
                </a:solidFill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solidFill>
                  <a:srgbClr val="2E2E2E"/>
                </a:solidFill>
                <a:latin typeface="Times New Roman" panose="02020603050405020304" pitchFamily="18" charset="0"/>
              </a:rPr>
              <a:t>的个别值的预测区间估计</a:t>
            </a:r>
            <a:endParaRPr lang="zh-CN" altLang="en-US" sz="1200" dirty="0">
              <a:solidFill>
                <a:srgbClr val="2E2E2E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4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4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34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4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31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dirty="0">
                <a:solidFill>
                  <a:srgbClr val="2E2E2E"/>
                </a:solidFill>
              </a:rPr>
              <a:t>点估计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552" y="387347"/>
            <a:ext cx="68580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函数关系</a:t>
            </a:r>
            <a:b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几个例子</a:t>
            </a:r>
            <a:r>
              <a:rPr lang="en-US" altLang="zh-CN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86052" name="Text Box 4"/>
          <p:cNvSpPr txBox="1">
            <a:spLocks noChangeArrowheads="1"/>
          </p:cNvSpPr>
          <p:nvPr/>
        </p:nvSpPr>
        <p:spPr bwMode="auto">
          <a:xfrm>
            <a:off x="1992313" y="1700216"/>
            <a:ext cx="8305800" cy="423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某种商品的销售额</a:t>
            </a: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与销售量</a:t>
            </a: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之间的关系可表示为 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en-US" altLang="zh-CN" sz="3200" b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 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px 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 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为单价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圆的面积</a:t>
            </a: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与半径</a:t>
            </a: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之间的关系可表示为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en-US" altLang="zh-CN" sz="3200" b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sym typeface="Symbol" panose="05050102010706020507" pitchFamily="18" charset="2"/>
              </a:rPr>
              <a:t>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R</a:t>
            </a:r>
            <a:r>
              <a:rPr lang="en-US" altLang="zh-CN" sz="3200" b="1" i="1" baseline="30000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anose="05050102010706020507" pitchFamily="18" charset="2"/>
              </a:rPr>
              <a:t>2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企业的原材料消耗额</a:t>
            </a: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与产量</a:t>
            </a: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、单位产量消耗</a:t>
            </a: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zh-CN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、原材料价格</a:t>
            </a:r>
            <a:r>
              <a:rPr lang="en-US" altLang="zh-CN" sz="3200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之间的关系可表示为</a:t>
            </a:r>
          </a:p>
          <a:p>
            <a:pPr lvl="1" algn="just">
              <a:spcBef>
                <a:spcPct val="50000"/>
              </a:spcBef>
              <a:buClr>
                <a:schemeClr val="hlink"/>
              </a:buClr>
              <a:buFont typeface="Wingdings" panose="05000000000000000000" pitchFamily="2" charset="2"/>
              <a:buNone/>
              <a:defRPr/>
            </a:pPr>
            <a:r>
              <a:rPr lang="zh-CN" altLang="en-US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   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 </a:t>
            </a:r>
            <a:r>
              <a:rPr lang="en-US" altLang="zh-CN" sz="3200" b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= 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="1" baseline="-25000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 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="1" baseline="-25000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="1" baseline="-25000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en-US" altLang="zh-CN" sz="3200" b="1" i="1" dirty="0">
                <a:solidFill>
                  <a:srgbClr val="FFFFB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</p:spTree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351584" y="257178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点估计</a:t>
            </a:r>
            <a:endParaRPr lang="zh-CN" altLang="en-US" sz="3600" b="1" dirty="0">
              <a:solidFill>
                <a:srgbClr val="2E2E2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91876" name="Rectangle 4"/>
          <p:cNvSpPr>
            <a:spLocks noChangeArrowheads="1"/>
          </p:cNvSpPr>
          <p:nvPr/>
        </p:nvSpPr>
        <p:spPr bwMode="auto">
          <a:xfrm>
            <a:off x="1981200" y="2781303"/>
            <a:ext cx="8305800" cy="297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zh-CN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2. </a:t>
            </a:r>
            <a:r>
              <a:rPr lang="zh-CN" altLang="en-US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点估计值有</a:t>
            </a:r>
            <a:endParaRPr lang="zh-CN" altLang="en-US" sz="3000" b="1" dirty="0">
              <a:solidFill>
                <a:srgbClr val="2E2E2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lvl="1">
              <a:spcBef>
                <a:spcPct val="5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8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zh-CN" altLang="en-US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CN" altLang="en-US" sz="2800" b="1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平均值</a:t>
            </a:r>
            <a:r>
              <a:rPr lang="zh-CN" altLang="en-US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的点估计</a:t>
            </a:r>
          </a:p>
          <a:p>
            <a:pPr lvl="1">
              <a:spcBef>
                <a:spcPct val="5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altLang="zh-CN" sz="28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zh-CN" altLang="en-US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CN" altLang="en-US" sz="2800" b="1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个别值</a:t>
            </a:r>
            <a:r>
              <a:rPr lang="zh-CN" altLang="en-US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的点估计</a:t>
            </a:r>
          </a:p>
          <a:p>
            <a:pPr>
              <a:spcBef>
                <a:spcPct val="50000"/>
              </a:spcBef>
              <a:buFontTx/>
              <a:buAutoNum type="arabicPeriod" startAt="3"/>
              <a:defRPr/>
            </a:pPr>
            <a:r>
              <a:rPr lang="zh-CN" altLang="en-US" sz="30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在点估计条件下，平均值的点估计和个别值的的点估计是一样的，但在区间估计中则不同。</a:t>
            </a:r>
          </a:p>
        </p:txBody>
      </p:sp>
      <p:grpSp>
        <p:nvGrpSpPr>
          <p:cNvPr id="591880" name="Group 8"/>
          <p:cNvGrpSpPr>
            <a:grpSpLocks/>
          </p:cNvGrpSpPr>
          <p:nvPr/>
        </p:nvGrpSpPr>
        <p:grpSpPr bwMode="auto">
          <a:xfrm>
            <a:off x="1981200" y="1628779"/>
            <a:ext cx="8001000" cy="1144588"/>
            <a:chOff x="384" y="1104"/>
            <a:chExt cx="5040" cy="721"/>
          </a:xfrm>
        </p:grpSpPr>
        <p:sp>
          <p:nvSpPr>
            <p:cNvPr id="591878" name="Text Box 6"/>
            <p:cNvSpPr txBox="1">
              <a:spLocks noChangeArrowheads="1"/>
            </p:cNvSpPr>
            <p:nvPr/>
          </p:nvSpPr>
          <p:spPr bwMode="auto">
            <a:xfrm>
              <a:off x="384" y="1104"/>
              <a:ext cx="5040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9144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3716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8288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286000" indent="-4572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AutoNum type="arabicPeriod"/>
                <a:defRPr/>
              </a:pPr>
              <a:r>
                <a:rPr lang="zh-CN" altLang="en-US" sz="30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对于</a:t>
              </a:r>
              <a:r>
                <a:rPr lang="zh-CN" altLang="en-US" sz="30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自变量 </a:t>
              </a:r>
              <a:r>
                <a:rPr lang="en-US" altLang="zh-CN" sz="3000" i="1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 </a:t>
              </a:r>
              <a:r>
                <a:rPr lang="zh-CN" altLang="en-US" sz="30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的一个给定值</a:t>
              </a:r>
              <a:r>
                <a:rPr lang="en-US" altLang="zh-CN" sz="3000" i="1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</a:t>
              </a:r>
              <a:r>
                <a:rPr lang="en-US" altLang="zh-CN" sz="3000" baseline="-250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</a:t>
              </a:r>
              <a:r>
                <a:rPr lang="en-US" altLang="zh-CN" sz="30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zh-CN" altLang="en-US" sz="30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，根据回归方程得到因变量 </a:t>
              </a:r>
              <a:r>
                <a:rPr lang="en-US" altLang="zh-CN" sz="3000" i="1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 </a:t>
              </a:r>
              <a:r>
                <a:rPr lang="zh-CN" altLang="en-US" sz="3000" dirty="0">
                  <a:solidFill>
                    <a:srgbClr val="2E2E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的一个估计值</a:t>
              </a:r>
              <a:endParaRPr lang="zh-CN" altLang="en-US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270" name="Object 7">
                  <a:hlinkClick r:id="" action="ppaction://ole?verb=0"/>
                </p:cNvPr>
                <p:cNvSpPr txBox="1"/>
                <p:nvPr/>
              </p:nvSpPr>
              <p:spPr bwMode="auto">
                <a:xfrm>
                  <a:off x="3883" y="1489"/>
                  <a:ext cx="233" cy="33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9270" name="Object 7">
                  <a:hlinkClick r:id="" action="ppaction://ole?verb=0"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83" y="1489"/>
                  <a:ext cx="233" cy="336"/>
                </a:xfrm>
                <a:prstGeom prst="rect">
                  <a:avLst/>
                </a:prstGeom>
                <a:blipFill>
                  <a:blip r:embed="rId3"/>
                  <a:stretch>
                    <a:fillRect t="-2198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18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88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1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1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1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6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75520" y="260648"/>
            <a:ext cx="7010400" cy="1143000"/>
          </a:xfrm>
        </p:spPr>
        <p:txBody>
          <a:bodyPr/>
          <a:lstStyle/>
          <a:p>
            <a:pPr>
              <a:defRPr/>
            </a:pPr>
            <a:r>
              <a:rPr lang="en-US" altLang="zh-CN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y </a:t>
            </a:r>
            <a:r>
              <a:rPr lang="zh-CN" altLang="en-US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的两种点估计</a:t>
            </a:r>
            <a:endParaRPr lang="zh-CN" altLang="en-US" b="1" dirty="0">
              <a:solidFill>
                <a:srgbClr val="2E2E2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89827" name="Rectangle 3"/>
          <p:cNvSpPr>
            <a:spLocks noGrp="1" noChangeArrowheads="1"/>
          </p:cNvSpPr>
          <p:nvPr>
            <p:ph idx="1"/>
          </p:nvPr>
        </p:nvSpPr>
        <p:spPr>
          <a:xfrm>
            <a:off x="1992312" y="1700216"/>
            <a:ext cx="9576295" cy="4609104"/>
          </a:xfrm>
        </p:spPr>
        <p:txBody>
          <a:bodyPr/>
          <a:lstStyle/>
          <a:p>
            <a:pPr marL="609600" indent="-609600" algn="just">
              <a:buClr>
                <a:schemeClr val="tx1"/>
              </a:buClr>
              <a:buNone/>
              <a:defRPr/>
            </a:pPr>
            <a:r>
              <a:rPr lang="en-US" altLang="zh-CN" dirty="0">
                <a:solidFill>
                  <a:schemeClr val="accent2"/>
                </a:solidFill>
                <a:sym typeface="Wingdings 3" panose="05040102010807070707" pitchFamily="18" charset="2"/>
              </a:rPr>
              <a:t></a:t>
            </a:r>
            <a:r>
              <a:rPr lang="zh-CN" altLang="en-US" dirty="0"/>
              <a:t>利用估计</a:t>
            </a:r>
            <a:r>
              <a:rPr lang="zh-CN" altLang="en-US" dirty="0">
                <a:latin typeface="Times New Roman" panose="02020603050405020304" pitchFamily="18" charset="0"/>
              </a:rPr>
              <a:t>的回归方程，对于自变量 </a:t>
            </a:r>
            <a:r>
              <a:rPr lang="en-US" altLang="zh-CN" i="1" dirty="0">
                <a:latin typeface="Times New Roman" panose="02020603050405020304" pitchFamily="18" charset="0"/>
              </a:rPr>
              <a:t>x </a:t>
            </a:r>
            <a:r>
              <a:rPr lang="zh-CN" altLang="en-US" dirty="0">
                <a:latin typeface="Times New Roman" panose="02020603050405020304" pitchFamily="18" charset="0"/>
              </a:rPr>
              <a:t>的一个给定值 </a:t>
            </a:r>
            <a:r>
              <a:rPr lang="en-US" altLang="zh-CN" i="1" dirty="0">
                <a:latin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，求出因变量 </a:t>
            </a:r>
            <a:r>
              <a:rPr lang="en-US" altLang="zh-CN" i="1" dirty="0">
                <a:latin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的平均值的一个估计值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</a:rPr>
              <a:t>y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</a:rPr>
              <a:t>，就是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平均值</a:t>
            </a:r>
            <a:r>
              <a:rPr lang="zh-CN" altLang="en-US" dirty="0">
                <a:latin typeface="Times New Roman" panose="02020603050405020304" pitchFamily="18" charset="0"/>
              </a:rPr>
              <a:t>的点估计</a:t>
            </a:r>
          </a:p>
          <a:p>
            <a:pPr marL="685800" lvl="1" indent="0" algn="just">
              <a:buNone/>
              <a:defRPr/>
            </a:pPr>
            <a:r>
              <a:rPr lang="zh-CN" altLang="en-US" dirty="0"/>
              <a:t>在前面的例子中，假如我们要估计贷款余额为</a:t>
            </a:r>
            <a:r>
              <a:rPr lang="en-US" altLang="zh-CN" dirty="0"/>
              <a:t>100</a:t>
            </a:r>
            <a:r>
              <a:rPr lang="zh-CN" altLang="en-US" dirty="0"/>
              <a:t>亿元时，所有分行不良贷款的平均值，就是平均值的点估计 。根据估计的回归方程得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316" name="Object 13"/>
              <p:cNvSpPr txBox="1"/>
              <p:nvPr/>
            </p:nvSpPr>
            <p:spPr bwMode="auto">
              <a:xfrm>
                <a:off x="3143672" y="3068960"/>
                <a:ext cx="6854825" cy="5334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108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)=−0.8295+0.037895×100=2.96(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亿元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1316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43672" y="3068960"/>
                <a:ext cx="6854825" cy="533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2700" dir="108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1D939938-B908-46A2-A6A5-4BEAA0DD4951}"/>
              </a:ext>
            </a:extLst>
          </p:cNvPr>
          <p:cNvSpPr/>
          <p:nvPr/>
        </p:nvSpPr>
        <p:spPr>
          <a:xfrm>
            <a:off x="1992312" y="3717031"/>
            <a:ext cx="9072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dirty="0">
                <a:solidFill>
                  <a:schemeClr val="accent2"/>
                </a:solidFill>
                <a:sym typeface="Wingdings 3" panose="05040102010807070707" pitchFamily="18" charset="2"/>
              </a:rPr>
              <a:t></a:t>
            </a:r>
            <a:r>
              <a:rPr lang="zh-CN" altLang="en-US" dirty="0">
                <a:latin typeface="Times New Roman" panose="02020603050405020304" pitchFamily="18" charset="0"/>
              </a:rPr>
              <a:t>利用估计的回归方程，对于自变量 </a:t>
            </a:r>
            <a:r>
              <a:rPr lang="en-US" altLang="zh-CN" i="1" dirty="0">
                <a:latin typeface="Times New Roman" panose="02020603050405020304" pitchFamily="18" charset="0"/>
              </a:rPr>
              <a:t>x </a:t>
            </a:r>
            <a:r>
              <a:rPr lang="zh-CN" altLang="en-US" dirty="0">
                <a:latin typeface="Times New Roman" panose="02020603050405020304" pitchFamily="18" charset="0"/>
              </a:rPr>
              <a:t>的一个给定值 </a:t>
            </a:r>
            <a:r>
              <a:rPr lang="en-US" altLang="zh-CN" i="1" dirty="0">
                <a:latin typeface="Times New Roman" panose="02020603050405020304" pitchFamily="18" charset="0"/>
              </a:rPr>
              <a:t>x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i="1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，求出因变量 </a:t>
            </a:r>
            <a:r>
              <a:rPr lang="en-US" altLang="zh-CN" i="1" dirty="0">
                <a:latin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的一个个别值的估计值，就是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个别值</a:t>
            </a:r>
            <a:r>
              <a:rPr lang="zh-CN" altLang="en-US" dirty="0">
                <a:latin typeface="Times New Roman" panose="02020603050405020304" pitchFamily="18" charset="0"/>
              </a:rPr>
              <a:t>的点估计</a:t>
            </a:r>
          </a:p>
          <a:p>
            <a:pPr lvl="1" algn="just">
              <a:defRPr/>
            </a:pPr>
            <a:r>
              <a:rPr lang="zh-CN" altLang="en-US" dirty="0"/>
              <a:t>例如，如果我们只是想知道贷款余额为</a:t>
            </a:r>
            <a:r>
              <a:rPr lang="en-US" altLang="zh-CN" dirty="0"/>
              <a:t>72.8</a:t>
            </a:r>
            <a:r>
              <a:rPr lang="zh-CN" altLang="en-US" dirty="0"/>
              <a:t>亿元的那个分行</a:t>
            </a:r>
            <a:r>
              <a:rPr lang="en-US" altLang="zh-CN" dirty="0"/>
              <a:t>(</a:t>
            </a:r>
            <a:r>
              <a:rPr lang="zh-CN" altLang="en-US" dirty="0"/>
              <a:t>这里是编号为</a:t>
            </a:r>
            <a:r>
              <a:rPr lang="en-US" altLang="zh-CN" dirty="0"/>
              <a:t>10</a:t>
            </a:r>
            <a:r>
              <a:rPr lang="zh-CN" altLang="en-US" dirty="0"/>
              <a:t>的那个分行</a:t>
            </a:r>
            <a:r>
              <a:rPr lang="en-US" altLang="zh-CN" dirty="0"/>
              <a:t>)</a:t>
            </a:r>
            <a:r>
              <a:rPr lang="zh-CN" altLang="en-US" dirty="0"/>
              <a:t>的不良贷款是多少，则属于个别值的点估计 。根据估计的回归方程得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21">
                <a:extLst>
                  <a:ext uri="{FF2B5EF4-FFF2-40B4-BE49-F238E27FC236}">
                    <a16:creationId xmlns:a16="http://schemas.microsoft.com/office/drawing/2014/main" id="{AEDFAB4F-F551-4393-9E9B-DCB28CDFE9FC}"/>
                  </a:ext>
                </a:extLst>
              </p:cNvPr>
              <p:cNvSpPr txBox="1"/>
              <p:nvPr/>
            </p:nvSpPr>
            <p:spPr bwMode="auto">
              <a:xfrm>
                <a:off x="3287688" y="5115204"/>
                <a:ext cx="6415088" cy="5334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108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=−0.8295+0.037895×72.8=1.93(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亿元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Object 21">
                <a:extLst>
                  <a:ext uri="{FF2B5EF4-FFF2-40B4-BE49-F238E27FC236}">
                    <a16:creationId xmlns:a16="http://schemas.microsoft.com/office/drawing/2014/main" id="{AEDFAB4F-F551-4393-9E9B-DCB28CDFE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7688" y="5115204"/>
                <a:ext cx="6415088" cy="533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dist="12700" dir="108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5">
                <a:hlinkClick r:id="" action="ppaction://ole?verb=0"/>
                <a:extLst>
                  <a:ext uri="{FF2B5EF4-FFF2-40B4-BE49-F238E27FC236}">
                    <a16:creationId xmlns:a16="http://schemas.microsoft.com/office/drawing/2014/main" id="{BCA483F5-6B30-40DD-B25A-057DB5E7531B}"/>
                  </a:ext>
                </a:extLst>
              </p:cNvPr>
              <p:cNvSpPr txBox="1"/>
              <p:nvPr/>
            </p:nvSpPr>
            <p:spPr bwMode="auto">
              <a:xfrm>
                <a:off x="10927641" y="3717031"/>
                <a:ext cx="388937" cy="5143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" name="Object 5">
                <a:hlinkClick r:id="" action="ppaction://ole?verb=0"/>
                <a:extLst>
                  <a:ext uri="{FF2B5EF4-FFF2-40B4-BE49-F238E27FC236}">
                    <a16:creationId xmlns:a16="http://schemas.microsoft.com/office/drawing/2014/main" id="{BCA483F5-6B30-40DD-B25A-057DB5E7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27641" y="3717031"/>
                <a:ext cx="388937" cy="514350"/>
              </a:xfrm>
              <a:prstGeom prst="rect">
                <a:avLst/>
              </a:prstGeom>
              <a:blipFill>
                <a:blip r:embed="rId5"/>
                <a:stretch>
                  <a:fillRect t="-2299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区间估计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27028"/>
            <a:ext cx="10058400" cy="13716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区间估计</a:t>
            </a:r>
            <a:endParaRPr lang="zh-CN" altLang="en-US" sz="3600" b="1" dirty="0">
              <a:solidFill>
                <a:schemeClr val="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7779" name="Rectangle 3"/>
          <p:cNvSpPr>
            <a:spLocks noGrp="1" noChangeArrowheads="1"/>
          </p:cNvSpPr>
          <p:nvPr>
            <p:ph idx="1"/>
          </p:nvPr>
        </p:nvSpPr>
        <p:spPr>
          <a:xfrm>
            <a:off x="1343472" y="1698628"/>
            <a:ext cx="9289032" cy="4832344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en-US" altLang="zh-CN" sz="2400" dirty="0"/>
              <a:t>	</a:t>
            </a:r>
            <a:r>
              <a:rPr lang="zh-CN" altLang="en-US" sz="2400" dirty="0"/>
              <a:t>点估计不能给出估计的精度，点估计值与实际值之间是有误差的，因此需要进行区间估计。</a:t>
            </a:r>
          </a:p>
          <a:p>
            <a:pPr marL="0" indent="0" algn="just">
              <a:buNone/>
              <a:defRPr/>
            </a:pPr>
            <a:r>
              <a:rPr lang="en-US" altLang="zh-CN" sz="2400" dirty="0"/>
              <a:t>	</a:t>
            </a:r>
            <a:r>
              <a:rPr lang="zh-CN" altLang="en-US" sz="2400" dirty="0"/>
              <a:t>定义：对于自变量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</a:rPr>
              <a:t>的一个给定值 </a:t>
            </a:r>
            <a:r>
              <a:rPr lang="en-US" altLang="zh-CN" sz="2400" i="1" dirty="0"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</a:rPr>
              <a:t>，根据回归方程得到因变量 </a:t>
            </a:r>
            <a:r>
              <a:rPr lang="en-US" altLang="zh-CN" sz="2400" i="1" dirty="0">
                <a:latin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</a:rPr>
              <a:t>的一个估计区间。</a:t>
            </a:r>
          </a:p>
          <a:p>
            <a:pPr marL="0" indent="0" algn="just">
              <a:buNone/>
              <a:defRPr/>
            </a:pPr>
            <a:endParaRPr lang="en-US" altLang="zh-CN" sz="2400" dirty="0"/>
          </a:p>
          <a:p>
            <a:pPr marL="0" indent="0" algn="just">
              <a:buNone/>
              <a:defRPr/>
            </a:pPr>
            <a:r>
              <a:rPr lang="zh-CN" altLang="en-US" sz="2400" dirty="0"/>
              <a:t>区间估计有两种类型</a:t>
            </a:r>
          </a:p>
          <a:p>
            <a:pPr marL="1219200" lvl="1" indent="-533400" algn="just">
              <a:defRPr/>
            </a:pPr>
            <a:r>
              <a:rPr lang="zh-CN" altLang="en-US" sz="2000" dirty="0">
                <a:solidFill>
                  <a:srgbClr val="2E2E2E"/>
                </a:solidFill>
              </a:rPr>
              <a:t>置信区间估计</a:t>
            </a:r>
            <a:r>
              <a:rPr lang="en-US" altLang="zh-CN" sz="2000" dirty="0">
                <a:solidFill>
                  <a:srgbClr val="2E2E2E"/>
                </a:solidFill>
              </a:rPr>
              <a:t>(</a:t>
            </a:r>
            <a:r>
              <a:rPr lang="en-US" altLang="zh-CN" sz="2000" dirty="0">
                <a:solidFill>
                  <a:srgbClr val="2E2E2E"/>
                </a:solidFill>
                <a:cs typeface="Times New Roman" panose="02020603050405020304" pitchFamily="18" charset="0"/>
              </a:rPr>
              <a:t>confidence interval estimate</a:t>
            </a:r>
            <a:r>
              <a:rPr lang="en-US" altLang="zh-CN" sz="2000" dirty="0">
                <a:solidFill>
                  <a:srgbClr val="2E2E2E"/>
                </a:solidFill>
              </a:rPr>
              <a:t>)</a:t>
            </a:r>
          </a:p>
          <a:p>
            <a:pPr marL="1219200" lvl="1" indent="-533400" algn="just">
              <a:defRPr/>
            </a:pPr>
            <a:endParaRPr lang="en-US" altLang="zh-CN" sz="2000" dirty="0">
              <a:solidFill>
                <a:srgbClr val="2E2E2E"/>
              </a:solidFill>
            </a:endParaRPr>
          </a:p>
          <a:p>
            <a:pPr marL="1219200" lvl="1" indent="-533400" algn="just">
              <a:defRPr/>
            </a:pPr>
            <a:r>
              <a:rPr lang="zh-CN" altLang="en-US" sz="2000" dirty="0">
                <a:solidFill>
                  <a:srgbClr val="2E2E2E"/>
                </a:solidFill>
              </a:rPr>
              <a:t>预测区间估计</a:t>
            </a:r>
            <a:r>
              <a:rPr lang="en-US" altLang="zh-CN" sz="2000" dirty="0">
                <a:solidFill>
                  <a:srgbClr val="2E2E2E"/>
                </a:solidFill>
              </a:rPr>
              <a:t>(prediction</a:t>
            </a:r>
            <a:r>
              <a:rPr lang="en-US" altLang="zh-CN" sz="2000" dirty="0">
                <a:solidFill>
                  <a:srgbClr val="2E2E2E"/>
                </a:solidFill>
                <a:cs typeface="Times New Roman" panose="02020603050405020304" pitchFamily="18" charset="0"/>
              </a:rPr>
              <a:t> interval estimate</a:t>
            </a:r>
            <a:r>
              <a:rPr lang="en-US" altLang="zh-CN" sz="2000" dirty="0">
                <a:solidFill>
                  <a:srgbClr val="2E2E2E"/>
                </a:solidFill>
              </a:rPr>
              <a:t>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7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7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7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7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779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65112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置信区间估计</a:t>
            </a:r>
            <a:endParaRPr lang="zh-CN" altLang="en-US" sz="3600" b="1" dirty="0">
              <a:solidFill>
                <a:srgbClr val="2E2E2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98019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67656"/>
            <a:ext cx="9197280" cy="4813672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  <a:defRPr/>
            </a:pPr>
            <a:r>
              <a:rPr lang="en-US" altLang="zh-CN" sz="2800" dirty="0">
                <a:solidFill>
                  <a:srgbClr val="2E2E2E"/>
                </a:solidFill>
              </a:rPr>
              <a:t>	</a:t>
            </a:r>
            <a:r>
              <a:rPr lang="zh-CN" altLang="en-US" sz="2800" dirty="0">
                <a:solidFill>
                  <a:srgbClr val="2E2E2E"/>
                </a:solidFill>
              </a:rPr>
              <a:t>利用</a:t>
            </a:r>
            <a:r>
              <a:rPr lang="zh-CN" altLang="en-US" sz="2800" dirty="0">
                <a:solidFill>
                  <a:srgbClr val="2E2E2E"/>
                </a:solidFill>
                <a:latin typeface="Times New Roman" panose="02020603050405020304" pitchFamily="18" charset="0"/>
              </a:rPr>
              <a:t>估计的回归方程，对于自变量 </a:t>
            </a:r>
            <a:r>
              <a:rPr lang="en-US" altLang="zh-CN" sz="2800" dirty="0">
                <a:solidFill>
                  <a:srgbClr val="2E2E2E"/>
                </a:solidFill>
                <a:latin typeface="Times New Roman" panose="02020603050405020304" pitchFamily="18" charset="0"/>
              </a:rPr>
              <a:t>x </a:t>
            </a:r>
            <a:r>
              <a:rPr lang="zh-CN" altLang="en-US" sz="2800" dirty="0">
                <a:solidFill>
                  <a:srgbClr val="2E2E2E"/>
                </a:solidFill>
                <a:latin typeface="Times New Roman" panose="02020603050405020304" pitchFamily="18" charset="0"/>
              </a:rPr>
              <a:t>的一个给定值 </a:t>
            </a:r>
            <a:r>
              <a:rPr lang="en-US" altLang="zh-CN" sz="2800" dirty="0">
                <a:solidFill>
                  <a:srgbClr val="2E2E2E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2E2E2E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800" dirty="0">
                <a:solidFill>
                  <a:srgbClr val="2E2E2E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2E2E2E"/>
                </a:solidFill>
                <a:latin typeface="Times New Roman" panose="02020603050405020304" pitchFamily="18" charset="0"/>
              </a:rPr>
              <a:t>，求出因变量 </a:t>
            </a:r>
            <a:r>
              <a:rPr lang="en-US" altLang="zh-CN" sz="2800" dirty="0">
                <a:solidFill>
                  <a:srgbClr val="2E2E2E"/>
                </a:solidFill>
                <a:latin typeface="Times New Roman" panose="02020603050405020304" pitchFamily="18" charset="0"/>
              </a:rPr>
              <a:t>y </a:t>
            </a:r>
            <a:r>
              <a:rPr lang="zh-CN" altLang="en-US" sz="2800" dirty="0">
                <a:solidFill>
                  <a:srgbClr val="2E2E2E"/>
                </a:solidFill>
                <a:latin typeface="Times New Roman" panose="02020603050405020304" pitchFamily="18" charset="0"/>
              </a:rPr>
              <a:t>的平均值的估计区间 ，这一估计区间称为</a:t>
            </a:r>
            <a:r>
              <a:rPr lang="zh-CN" altLang="en-US" sz="2800" b="1" dirty="0">
                <a:solidFill>
                  <a:srgbClr val="2E2E2E"/>
                </a:solidFill>
                <a:latin typeface="Times New Roman" panose="02020603050405020304" pitchFamily="18" charset="0"/>
              </a:rPr>
              <a:t>置信区间</a:t>
            </a:r>
            <a:r>
              <a:rPr lang="en-US" altLang="zh-CN" sz="2800" dirty="0">
                <a:solidFill>
                  <a:srgbClr val="2E2E2E"/>
                </a:solidFill>
              </a:rPr>
              <a:t>(</a:t>
            </a:r>
            <a:r>
              <a:rPr lang="en-US" altLang="zh-CN" sz="2800" dirty="0">
                <a:solidFill>
                  <a:srgbClr val="2E2E2E"/>
                </a:solidFill>
                <a:cs typeface="Times New Roman" panose="02020603050405020304" pitchFamily="18" charset="0"/>
              </a:rPr>
              <a:t>confidence interval</a:t>
            </a:r>
            <a:r>
              <a:rPr lang="en-US" altLang="zh-CN" sz="2800" dirty="0">
                <a:solidFill>
                  <a:srgbClr val="2E2E2E"/>
                </a:solidFill>
              </a:rPr>
              <a:t>)</a:t>
            </a:r>
            <a:r>
              <a:rPr lang="zh-CN" altLang="en-US" sz="2800" dirty="0">
                <a:solidFill>
                  <a:srgbClr val="2E2E2E"/>
                </a:solidFill>
              </a:rPr>
              <a:t>。</a:t>
            </a:r>
            <a:endParaRPr lang="en-US" altLang="zh-CN" sz="2800" b="1" dirty="0">
              <a:solidFill>
                <a:srgbClr val="2E2E2E"/>
              </a:solidFill>
              <a:latin typeface="Times New Roman" panose="02020603050405020304" pitchFamily="18" charset="0"/>
            </a:endParaRP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arabicPeriod"/>
              <a:defRPr/>
            </a:pPr>
            <a:r>
              <a:rPr lang="en-US" altLang="zh-CN" sz="2800" dirty="0"/>
              <a:t> </a:t>
            </a:r>
            <a:r>
              <a:rPr lang="en-US" altLang="zh-CN" sz="2800" i="1" dirty="0">
                <a:latin typeface="Times New Roman" panose="02020603050405020304" pitchFamily="18" charset="0"/>
              </a:rPr>
              <a:t>E</a:t>
            </a:r>
            <a:r>
              <a:rPr lang="en-US" altLang="zh-CN" sz="2800" b="1" dirty="0">
                <a:latin typeface="Times New Roman" panose="02020603050405020304" pitchFamily="18" charset="0"/>
              </a:rPr>
              <a:t>(</a:t>
            </a:r>
            <a:r>
              <a:rPr lang="en-US" altLang="zh-CN" sz="2800" i="1" dirty="0">
                <a:latin typeface="Times New Roman" panose="02020603050405020304" pitchFamily="18" charset="0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</a:rPr>
              <a:t>)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</a:rPr>
              <a:t>在</a:t>
            </a:r>
            <a:r>
              <a:rPr lang="en-US" altLang="zh-CN" sz="2800" dirty="0"/>
              <a:t>1-</a:t>
            </a:r>
            <a:r>
              <a:rPr lang="en-US" altLang="zh-CN" sz="2800" i="1" dirty="0">
                <a:sym typeface="Symbol" panose="05050102010706020507" pitchFamily="18" charset="2"/>
              </a:rPr>
              <a:t></a:t>
            </a:r>
            <a:r>
              <a:rPr lang="zh-CN" altLang="en-US" sz="2800" dirty="0">
                <a:sym typeface="Symbol" panose="05050102010706020507" pitchFamily="18" charset="2"/>
              </a:rPr>
              <a:t>置信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水平下的置信区间为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8020" name="Object 4">
                <a:hlinkClick r:id="" action="ppaction://ole?verb=0"/>
              </p:cNvPr>
              <p:cNvSpPr txBox="1"/>
              <p:nvPr/>
            </p:nvSpPr>
            <p:spPr bwMode="auto">
              <a:xfrm>
                <a:off x="3359150" y="4148895"/>
                <a:ext cx="5473700" cy="220448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̄"/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8020" name="Object 4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9150" y="4148895"/>
                <a:ext cx="5473700" cy="22044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8023" name="Text Box 7"/>
          <p:cNvSpPr txBox="1">
            <a:spLocks noChangeArrowheads="1"/>
          </p:cNvSpPr>
          <p:nvPr/>
        </p:nvSpPr>
        <p:spPr bwMode="auto">
          <a:xfrm>
            <a:off x="3276600" y="5638800"/>
            <a:ext cx="518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式中：</a:t>
            </a: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s</a:t>
            </a:r>
            <a:r>
              <a:rPr lang="en-US" altLang="zh-CN" i="1" baseline="-2500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为估计标准误差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8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8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8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8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19" grpId="0" build="p" autoUpdateAnimBg="0"/>
      <p:bldP spid="598023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置信区间估计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02119" name="Rectangle 7"/>
          <p:cNvSpPr>
            <a:spLocks noGrp="1" noChangeArrowheads="1"/>
          </p:cNvSpPr>
          <p:nvPr>
            <p:ph idx="1"/>
          </p:nvPr>
        </p:nvSpPr>
        <p:spPr>
          <a:xfrm>
            <a:off x="1828800" y="1700216"/>
            <a:ext cx="8534400" cy="256698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  <a:defRPr/>
            </a:pPr>
            <a:r>
              <a:rPr lang="en-US" altLang="zh-CN" sz="2800" b="1" dirty="0">
                <a:solidFill>
                  <a:srgbClr val="FFFF9B"/>
                </a:solidFill>
              </a:rPr>
              <a:t>【</a:t>
            </a:r>
            <a:r>
              <a:rPr lang="zh-CN" altLang="en-US" sz="2800" b="1" dirty="0">
                <a:solidFill>
                  <a:srgbClr val="FFFF9B"/>
                </a:solidFill>
              </a:rPr>
              <a:t>例</a:t>
            </a:r>
            <a:r>
              <a:rPr lang="en-US" altLang="zh-CN" sz="2800" b="1" dirty="0">
                <a:solidFill>
                  <a:srgbClr val="FFFF9B"/>
                </a:solidFill>
              </a:rPr>
              <a:t>】</a:t>
            </a:r>
            <a:r>
              <a:rPr lang="zh-CN" altLang="en-US" sz="2800" dirty="0"/>
              <a:t>求出贷款余额为</a:t>
            </a:r>
            <a:r>
              <a:rPr lang="en-US" altLang="zh-CN" sz="2800" dirty="0"/>
              <a:t>100</a:t>
            </a:r>
            <a:r>
              <a:rPr lang="zh-CN" altLang="en-US" sz="2800" dirty="0"/>
              <a:t>亿元时，不良贷款</a:t>
            </a:r>
            <a:r>
              <a:rPr lang="en-US" altLang="zh-CN" sz="2800" dirty="0"/>
              <a:t>95%</a:t>
            </a:r>
            <a:r>
              <a:rPr lang="zh-CN" altLang="en-US" sz="2800" dirty="0"/>
              <a:t>置信水平下的置信区间</a:t>
            </a:r>
          </a:p>
          <a:p>
            <a:pPr marL="0" indent="0" algn="just">
              <a:buNone/>
              <a:defRPr/>
            </a:pPr>
            <a:r>
              <a:rPr lang="zh-CN" altLang="en-US" sz="2800" dirty="0">
                <a:solidFill>
                  <a:srgbClr val="FFFF9B"/>
                </a:solidFill>
              </a:rPr>
              <a:t>解：</a:t>
            </a:r>
            <a:r>
              <a:rPr lang="zh-CN" altLang="en-US" sz="2800" dirty="0"/>
              <a:t>根据前面的计算结果，已知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dirty="0">
                <a:sym typeface="Symbol" panose="05050102010706020507" pitchFamily="18" charset="2"/>
              </a:rPr>
              <a:t>=25</a:t>
            </a:r>
            <a:r>
              <a:rPr lang="zh-CN" altLang="en-US" sz="2800" dirty="0">
                <a:sym typeface="Symbol" panose="05050102010706020507" pitchFamily="18" charset="2"/>
              </a:rPr>
              <a:t>，             </a:t>
            </a:r>
            <a:endParaRPr lang="zh-CN" altLang="en-US" sz="2800" dirty="0"/>
          </a:p>
          <a:p>
            <a:pPr marL="0" indent="0" algn="just"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800" i="1" dirty="0">
                <a:sym typeface="Symbol" panose="05050102010706020507" pitchFamily="18" charset="2"/>
              </a:rPr>
              <a:t>=</a:t>
            </a:r>
            <a:r>
              <a:rPr lang="en-US" altLang="zh-CN" sz="2800" dirty="0">
                <a:sym typeface="Symbol" panose="05050102010706020507" pitchFamily="18" charset="2"/>
              </a:rPr>
              <a:t>1.9799</a:t>
            </a:r>
            <a:r>
              <a:rPr lang="zh-CN" altLang="en-US" sz="2800" dirty="0">
                <a:sym typeface="Symbol" panose="05050102010706020507" pitchFamily="18" charset="2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</a:t>
            </a:r>
            <a:r>
              <a:rPr lang="en-US" altLang="zh-CN" sz="2800" dirty="0">
                <a:sym typeface="Symbol" panose="05050102010706020507" pitchFamily="18" charset="2"/>
              </a:rPr>
              <a:t>(25-2)=2.069</a:t>
            </a:r>
          </a:p>
          <a:p>
            <a:pPr marL="0" indent="0" algn="just">
              <a:buNone/>
              <a:defRPr/>
            </a:pPr>
            <a:r>
              <a:rPr lang="zh-CN" altLang="en-US" sz="2800" dirty="0">
                <a:sym typeface="Symbol" panose="05050102010706020507" pitchFamily="18" charset="2"/>
              </a:rPr>
              <a:t>置信区间为</a:t>
            </a:r>
          </a:p>
        </p:txBody>
      </p:sp>
      <p:sp>
        <p:nvSpPr>
          <p:cNvPr id="602125" name="Text Box 13"/>
          <p:cNvSpPr txBox="1">
            <a:spLocks noChangeArrowheads="1"/>
          </p:cNvSpPr>
          <p:nvPr/>
        </p:nvSpPr>
        <p:spPr bwMode="auto">
          <a:xfrm>
            <a:off x="1919536" y="5410203"/>
            <a:ext cx="8062664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zh-CN" altLang="en-US" sz="26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当贷款余额为</a:t>
            </a:r>
            <a:r>
              <a:rPr lang="en-US" altLang="zh-CN" sz="26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100</a:t>
            </a:r>
            <a:r>
              <a:rPr lang="zh-CN" altLang="en-US" sz="26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亿元时，不良贷款的平均值在</a:t>
            </a:r>
            <a:r>
              <a:rPr lang="en-US" altLang="zh-CN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2.1141</a:t>
            </a:r>
            <a:r>
              <a:rPr lang="zh-CN" altLang="en-US" sz="26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亿元到</a:t>
            </a:r>
            <a:r>
              <a:rPr lang="en-US" altLang="zh-CN" sz="2600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3.8059</a:t>
            </a:r>
            <a:r>
              <a:rPr lang="zh-CN" altLang="en-US" sz="26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亿元之间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557" name="Object 16"/>
              <p:cNvSpPr txBox="1"/>
              <p:nvPr/>
            </p:nvSpPr>
            <p:spPr bwMode="auto">
              <a:xfrm>
                <a:off x="7896200" y="2616203"/>
                <a:ext cx="1219200" cy="5334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=2.96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557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96200" y="2616203"/>
                <a:ext cx="1219200" cy="533400"/>
              </a:xfrm>
              <a:prstGeom prst="rect">
                <a:avLst/>
              </a:prstGeom>
              <a:blipFill>
                <a:blip r:embed="rId3"/>
                <a:stretch>
                  <a:fillRect t="-2198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558" name="Object 17"/>
              <p:cNvSpPr txBox="1"/>
              <p:nvPr/>
            </p:nvSpPr>
            <p:spPr bwMode="auto">
              <a:xfrm>
                <a:off x="3246441" y="4025903"/>
                <a:ext cx="6156325" cy="96361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2.96±2.069×1.9799×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(100−120.268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154933.5744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558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6441" y="4025903"/>
                <a:ext cx="6156325" cy="963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559" name="Object 19"/>
              <p:cNvSpPr txBox="1"/>
              <p:nvPr/>
            </p:nvSpPr>
            <p:spPr bwMode="auto">
              <a:xfrm>
                <a:off x="3352800" y="4953000"/>
                <a:ext cx="3505200" cy="4889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2.1141≤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)≤3.8059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155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4953000"/>
                <a:ext cx="3505200" cy="4889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16880" y="337543"/>
            <a:ext cx="7010400" cy="1066800"/>
          </a:xfrm>
        </p:spPr>
        <p:txBody>
          <a:bodyPr/>
          <a:lstStyle/>
          <a:p>
            <a:pPr>
              <a:defRPr/>
            </a:pPr>
            <a:r>
              <a:rPr lang="zh-CN" altLang="en-US" b="1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预测区间估计</a:t>
            </a:r>
            <a:endParaRPr lang="zh-CN" altLang="en-US" sz="3600" b="1" dirty="0">
              <a:solidFill>
                <a:srgbClr val="2E2E2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0067" name="Rectangle 3"/>
          <p:cNvSpPr>
            <a:spLocks noGrp="1" noChangeArrowheads="1"/>
          </p:cNvSpPr>
          <p:nvPr>
            <p:ph idx="1"/>
          </p:nvPr>
        </p:nvSpPr>
        <p:spPr>
          <a:xfrm>
            <a:off x="1127448" y="1697770"/>
            <a:ext cx="9576866" cy="4465088"/>
          </a:xfrm>
        </p:spPr>
        <p:txBody>
          <a:bodyPr/>
          <a:lstStyle/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sz="2800" dirty="0"/>
              <a:t>利用估计</a:t>
            </a:r>
            <a:r>
              <a:rPr lang="zh-CN" altLang="en-US" sz="2800" dirty="0">
                <a:latin typeface="Times New Roman" panose="02020603050405020304" pitchFamily="18" charset="0"/>
              </a:rPr>
              <a:t>的回归方程，对于自变量 </a:t>
            </a:r>
            <a:r>
              <a:rPr lang="en-US" altLang="zh-CN" sz="2800" i="1" dirty="0">
                <a:latin typeface="Times New Roman" panose="02020603050405020304" pitchFamily="18" charset="0"/>
              </a:rPr>
              <a:t>x </a:t>
            </a:r>
            <a:r>
              <a:rPr lang="zh-CN" altLang="en-US" sz="2800" dirty="0">
                <a:latin typeface="Times New Roman" panose="02020603050405020304" pitchFamily="18" charset="0"/>
              </a:rPr>
              <a:t>的一个给定值 </a:t>
            </a:r>
            <a:r>
              <a:rPr lang="en-US" altLang="zh-CN" sz="2800" i="1" dirty="0">
                <a:latin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0</a:t>
            </a:r>
            <a:r>
              <a:rPr lang="en-US" altLang="zh-CN" sz="2800" i="1" dirty="0"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</a:rPr>
              <a:t>，求出因变量 </a:t>
            </a:r>
            <a:r>
              <a:rPr lang="en-US" altLang="zh-CN" sz="2800" i="1" dirty="0">
                <a:latin typeface="Times New Roman" panose="02020603050405020304" pitchFamily="18" charset="0"/>
              </a:rPr>
              <a:t>y</a:t>
            </a:r>
            <a:r>
              <a:rPr lang="en-US" altLang="zh-CN" sz="2800" dirty="0"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</a:rPr>
              <a:t>的一个个别值的估计区间，这一区间称为</a:t>
            </a:r>
            <a:r>
              <a:rPr lang="zh-CN" altLang="en-US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预测区间</a:t>
            </a:r>
            <a:r>
              <a:rPr lang="en-US" altLang="zh-CN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(prediction</a:t>
            </a:r>
            <a:r>
              <a:rPr lang="en-US" altLang="zh-CN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interval</a:t>
            </a:r>
            <a:r>
              <a:rPr lang="en-US" altLang="zh-CN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altLang="zh-CN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2E2E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。</a:t>
            </a:r>
            <a:endParaRPr lang="en-US" altLang="zh-CN" sz="2800" dirty="0">
              <a:solidFill>
                <a:srgbClr val="2E2E2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pPr marL="609600" indent="-609600">
              <a:buClr>
                <a:schemeClr val="tx1"/>
              </a:buClr>
              <a:buFont typeface="Wingdings" panose="05000000000000000000" pitchFamily="2" charset="2"/>
              <a:buAutoNum type="arabicPeriod"/>
              <a:defRPr/>
            </a:pPr>
            <a:r>
              <a:rPr lang="en-US" altLang="zh-CN" sz="2800" dirty="0"/>
              <a:t> </a:t>
            </a:r>
            <a:r>
              <a:rPr lang="en-US" altLang="zh-CN" sz="2800" i="1" dirty="0">
                <a:latin typeface="Times New Roman" panose="02020603050405020304" pitchFamily="18" charset="0"/>
              </a:rPr>
              <a:t>y</a:t>
            </a:r>
            <a:r>
              <a:rPr lang="en-US" altLang="zh-CN" sz="2800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sz="2800" dirty="0">
                <a:latin typeface="Times New Roman" panose="02020603050405020304" pitchFamily="18" charset="0"/>
              </a:rPr>
              <a:t>在</a:t>
            </a:r>
            <a:r>
              <a:rPr lang="en-US" altLang="zh-CN" sz="2800" dirty="0">
                <a:latin typeface="Times New Roman" panose="02020603050405020304" pitchFamily="18" charset="0"/>
              </a:rPr>
              <a:t>1-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zh-CN" altLang="en-US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置信水平下的预测区间为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0070" name="Object 6">
                <a:hlinkClick r:id="" action="ppaction://ole?verb=0"/>
              </p:cNvPr>
              <p:cNvSpPr txBox="1"/>
              <p:nvPr/>
            </p:nvSpPr>
            <p:spPr bwMode="auto">
              <a:xfrm>
                <a:off x="4087157" y="3930314"/>
                <a:ext cx="6269037" cy="179705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f>
                            <m:fPr>
                              <m:type m:val="li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̄"/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0070" name="Object 6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87157" y="3930314"/>
                <a:ext cx="6269037" cy="1797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0100" name="Group 36"/>
          <p:cNvGrpSpPr>
            <a:grpSpLocks/>
          </p:cNvGrpSpPr>
          <p:nvPr/>
        </p:nvGrpSpPr>
        <p:grpSpPr bwMode="auto">
          <a:xfrm>
            <a:off x="3647728" y="4585143"/>
            <a:ext cx="2590800" cy="1196975"/>
            <a:chOff x="1344" y="3360"/>
            <a:chExt cx="1632" cy="754"/>
          </a:xfrm>
        </p:grpSpPr>
        <p:grpSp>
          <p:nvGrpSpPr>
            <p:cNvPr id="153606" name="Group 33"/>
            <p:cNvGrpSpPr>
              <a:grpSpLocks/>
            </p:cNvGrpSpPr>
            <p:nvPr/>
          </p:nvGrpSpPr>
          <p:grpSpPr bwMode="auto">
            <a:xfrm>
              <a:off x="1344" y="3600"/>
              <a:ext cx="1176" cy="514"/>
              <a:chOff x="1344" y="3696"/>
              <a:chExt cx="1176" cy="514"/>
            </a:xfrm>
          </p:grpSpPr>
          <p:grpSp>
            <p:nvGrpSpPr>
              <p:cNvPr id="153608" name="Group 31"/>
              <p:cNvGrpSpPr>
                <a:grpSpLocks/>
              </p:cNvGrpSpPr>
              <p:nvPr/>
            </p:nvGrpSpPr>
            <p:grpSpPr bwMode="auto">
              <a:xfrm>
                <a:off x="2016" y="3696"/>
                <a:ext cx="504" cy="514"/>
                <a:chOff x="5064" y="2633"/>
                <a:chExt cx="214" cy="233"/>
              </a:xfrm>
            </p:grpSpPr>
            <p:sp>
              <p:nvSpPr>
                <p:cNvPr id="153610" name="Freeform 29"/>
                <p:cNvSpPr>
                  <a:spLocks/>
                </p:cNvSpPr>
                <p:nvPr/>
              </p:nvSpPr>
              <p:spPr bwMode="auto">
                <a:xfrm>
                  <a:off x="5064" y="2633"/>
                  <a:ext cx="80" cy="106"/>
                </a:xfrm>
                <a:custGeom>
                  <a:avLst/>
                  <a:gdLst>
                    <a:gd name="T0" fmla="*/ 12 w 637"/>
                    <a:gd name="T1" fmla="*/ 31 h 636"/>
                    <a:gd name="T2" fmla="*/ 29 w 637"/>
                    <a:gd name="T3" fmla="*/ 31 h 636"/>
                    <a:gd name="T4" fmla="*/ 38 w 637"/>
                    <a:gd name="T5" fmla="*/ 0 h 636"/>
                    <a:gd name="T6" fmla="*/ 47 w 637"/>
                    <a:gd name="T7" fmla="*/ 0 h 636"/>
                    <a:gd name="T8" fmla="*/ 38 w 637"/>
                    <a:gd name="T9" fmla="*/ 31 h 636"/>
                    <a:gd name="T10" fmla="*/ 52 w 637"/>
                    <a:gd name="T11" fmla="*/ 31 h 636"/>
                    <a:gd name="T12" fmla="*/ 61 w 637"/>
                    <a:gd name="T13" fmla="*/ 0 h 636"/>
                    <a:gd name="T14" fmla="*/ 69 w 637"/>
                    <a:gd name="T15" fmla="*/ 0 h 636"/>
                    <a:gd name="T16" fmla="*/ 61 w 637"/>
                    <a:gd name="T17" fmla="*/ 31 h 636"/>
                    <a:gd name="T18" fmla="*/ 80 w 637"/>
                    <a:gd name="T19" fmla="*/ 31 h 636"/>
                    <a:gd name="T20" fmla="*/ 77 w 637"/>
                    <a:gd name="T21" fmla="*/ 41 h 636"/>
                    <a:gd name="T22" fmla="*/ 59 w 637"/>
                    <a:gd name="T23" fmla="*/ 41 h 636"/>
                    <a:gd name="T24" fmla="*/ 52 w 637"/>
                    <a:gd name="T25" fmla="*/ 62 h 636"/>
                    <a:gd name="T26" fmla="*/ 72 w 637"/>
                    <a:gd name="T27" fmla="*/ 62 h 636"/>
                    <a:gd name="T28" fmla="*/ 69 w 637"/>
                    <a:gd name="T29" fmla="*/ 72 h 636"/>
                    <a:gd name="T30" fmla="*/ 50 w 637"/>
                    <a:gd name="T31" fmla="*/ 72 h 636"/>
                    <a:gd name="T32" fmla="*/ 40 w 637"/>
                    <a:gd name="T33" fmla="*/ 106 h 636"/>
                    <a:gd name="T34" fmla="*/ 30 w 637"/>
                    <a:gd name="T35" fmla="*/ 106 h 636"/>
                    <a:gd name="T36" fmla="*/ 41 w 637"/>
                    <a:gd name="T37" fmla="*/ 72 h 636"/>
                    <a:gd name="T38" fmla="*/ 26 w 637"/>
                    <a:gd name="T39" fmla="*/ 72 h 636"/>
                    <a:gd name="T40" fmla="*/ 29 w 637"/>
                    <a:gd name="T41" fmla="*/ 62 h 636"/>
                    <a:gd name="T42" fmla="*/ 44 w 637"/>
                    <a:gd name="T43" fmla="*/ 62 h 636"/>
                    <a:gd name="T44" fmla="*/ 50 w 637"/>
                    <a:gd name="T45" fmla="*/ 41 h 636"/>
                    <a:gd name="T46" fmla="*/ 35 w 637"/>
                    <a:gd name="T47" fmla="*/ 41 h 636"/>
                    <a:gd name="T48" fmla="*/ 16 w 637"/>
                    <a:gd name="T49" fmla="*/ 106 h 636"/>
                    <a:gd name="T50" fmla="*/ 8 w 637"/>
                    <a:gd name="T51" fmla="*/ 106 h 636"/>
                    <a:gd name="T52" fmla="*/ 18 w 637"/>
                    <a:gd name="T53" fmla="*/ 72 h 636"/>
                    <a:gd name="T54" fmla="*/ 0 w 637"/>
                    <a:gd name="T55" fmla="*/ 72 h 636"/>
                    <a:gd name="T56" fmla="*/ 3 w 637"/>
                    <a:gd name="T57" fmla="*/ 62 h 636"/>
                    <a:gd name="T58" fmla="*/ 20 w 637"/>
                    <a:gd name="T59" fmla="*/ 62 h 636"/>
                    <a:gd name="T60" fmla="*/ 27 w 637"/>
                    <a:gd name="T61" fmla="*/ 41 h 636"/>
                    <a:gd name="T62" fmla="*/ 9 w 637"/>
                    <a:gd name="T63" fmla="*/ 41 h 636"/>
                    <a:gd name="T64" fmla="*/ 12 w 637"/>
                    <a:gd name="T65" fmla="*/ 31 h 6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637" h="636">
                      <a:moveTo>
                        <a:pt x="94" y="184"/>
                      </a:moveTo>
                      <a:lnTo>
                        <a:pt x="233" y="184"/>
                      </a:lnTo>
                      <a:lnTo>
                        <a:pt x="304" y="0"/>
                      </a:lnTo>
                      <a:lnTo>
                        <a:pt x="371" y="0"/>
                      </a:lnTo>
                      <a:lnTo>
                        <a:pt x="304" y="184"/>
                      </a:lnTo>
                      <a:lnTo>
                        <a:pt x="418" y="184"/>
                      </a:lnTo>
                      <a:lnTo>
                        <a:pt x="488" y="0"/>
                      </a:lnTo>
                      <a:lnTo>
                        <a:pt x="550" y="0"/>
                      </a:lnTo>
                      <a:lnTo>
                        <a:pt x="485" y="184"/>
                      </a:lnTo>
                      <a:lnTo>
                        <a:pt x="637" y="184"/>
                      </a:lnTo>
                      <a:lnTo>
                        <a:pt x="612" y="245"/>
                      </a:lnTo>
                      <a:lnTo>
                        <a:pt x="467" y="245"/>
                      </a:lnTo>
                      <a:lnTo>
                        <a:pt x="417" y="373"/>
                      </a:lnTo>
                      <a:lnTo>
                        <a:pt x="572" y="373"/>
                      </a:lnTo>
                      <a:lnTo>
                        <a:pt x="550" y="433"/>
                      </a:lnTo>
                      <a:lnTo>
                        <a:pt x="400" y="433"/>
                      </a:lnTo>
                      <a:lnTo>
                        <a:pt x="316" y="636"/>
                      </a:lnTo>
                      <a:lnTo>
                        <a:pt x="242" y="636"/>
                      </a:lnTo>
                      <a:lnTo>
                        <a:pt x="324" y="430"/>
                      </a:lnTo>
                      <a:lnTo>
                        <a:pt x="208" y="430"/>
                      </a:lnTo>
                      <a:lnTo>
                        <a:pt x="227" y="373"/>
                      </a:lnTo>
                      <a:lnTo>
                        <a:pt x="350" y="373"/>
                      </a:lnTo>
                      <a:lnTo>
                        <a:pt x="400" y="245"/>
                      </a:lnTo>
                      <a:lnTo>
                        <a:pt x="280" y="245"/>
                      </a:lnTo>
                      <a:lnTo>
                        <a:pt x="126" y="636"/>
                      </a:lnTo>
                      <a:lnTo>
                        <a:pt x="61" y="636"/>
                      </a:lnTo>
                      <a:lnTo>
                        <a:pt x="140" y="430"/>
                      </a:lnTo>
                      <a:lnTo>
                        <a:pt x="0" y="430"/>
                      </a:lnTo>
                      <a:lnTo>
                        <a:pt x="21" y="373"/>
                      </a:lnTo>
                      <a:lnTo>
                        <a:pt x="162" y="373"/>
                      </a:lnTo>
                      <a:lnTo>
                        <a:pt x="212" y="244"/>
                      </a:lnTo>
                      <a:lnTo>
                        <a:pt x="72" y="244"/>
                      </a:lnTo>
                      <a:lnTo>
                        <a:pt x="94" y="184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0">
                  <a:solidFill>
                    <a:schemeClr val="hlink"/>
                  </a:solidFill>
                  <a:prstDash val="solid"/>
                  <a:round/>
                  <a:headEnd/>
                  <a:tailEnd/>
                </a:ln>
                <a:effectLst>
                  <a:outerShdw dist="80322" dir="20493903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3611" name="Freeform 30"/>
                <p:cNvSpPr>
                  <a:spLocks/>
                </p:cNvSpPr>
                <p:nvPr/>
              </p:nvSpPr>
              <p:spPr bwMode="auto">
                <a:xfrm>
                  <a:off x="5175" y="2637"/>
                  <a:ext cx="103" cy="229"/>
                </a:xfrm>
                <a:custGeom>
                  <a:avLst/>
                  <a:gdLst>
                    <a:gd name="T0" fmla="*/ 3 w 822"/>
                    <a:gd name="T1" fmla="*/ 44 h 1375"/>
                    <a:gd name="T2" fmla="*/ 14 w 822"/>
                    <a:gd name="T3" fmla="*/ 44 h 1375"/>
                    <a:gd name="T4" fmla="*/ 32 w 822"/>
                    <a:gd name="T5" fmla="*/ 40 h 1375"/>
                    <a:gd name="T6" fmla="*/ 47 w 822"/>
                    <a:gd name="T7" fmla="*/ 31 h 1375"/>
                    <a:gd name="T8" fmla="*/ 61 w 822"/>
                    <a:gd name="T9" fmla="*/ 21 h 1375"/>
                    <a:gd name="T10" fmla="*/ 71 w 822"/>
                    <a:gd name="T11" fmla="*/ 10 h 1375"/>
                    <a:gd name="T12" fmla="*/ 79 w 822"/>
                    <a:gd name="T13" fmla="*/ 0 h 1375"/>
                    <a:gd name="T14" fmla="*/ 79 w 822"/>
                    <a:gd name="T15" fmla="*/ 205 h 1375"/>
                    <a:gd name="T16" fmla="*/ 103 w 822"/>
                    <a:gd name="T17" fmla="*/ 205 h 1375"/>
                    <a:gd name="T18" fmla="*/ 103 w 822"/>
                    <a:gd name="T19" fmla="*/ 229 h 1375"/>
                    <a:gd name="T20" fmla="*/ 0 w 822"/>
                    <a:gd name="T21" fmla="*/ 229 h 1375"/>
                    <a:gd name="T22" fmla="*/ 0 w 822"/>
                    <a:gd name="T23" fmla="*/ 205 h 1375"/>
                    <a:gd name="T24" fmla="*/ 24 w 822"/>
                    <a:gd name="T25" fmla="*/ 205 h 1375"/>
                    <a:gd name="T26" fmla="*/ 24 w 822"/>
                    <a:gd name="T27" fmla="*/ 65 h 1375"/>
                    <a:gd name="T28" fmla="*/ 14 w 822"/>
                    <a:gd name="T29" fmla="*/ 65 h 1375"/>
                    <a:gd name="T30" fmla="*/ 3 w 822"/>
                    <a:gd name="T31" fmla="*/ 66 h 1375"/>
                    <a:gd name="T32" fmla="*/ 3 w 822"/>
                    <a:gd name="T33" fmla="*/ 44 h 137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822" h="1375">
                      <a:moveTo>
                        <a:pt x="23" y="267"/>
                      </a:moveTo>
                      <a:lnTo>
                        <a:pt x="108" y="267"/>
                      </a:lnTo>
                      <a:lnTo>
                        <a:pt x="252" y="243"/>
                      </a:lnTo>
                      <a:lnTo>
                        <a:pt x="378" y="188"/>
                      </a:lnTo>
                      <a:lnTo>
                        <a:pt x="489" y="127"/>
                      </a:lnTo>
                      <a:lnTo>
                        <a:pt x="567" y="62"/>
                      </a:lnTo>
                      <a:lnTo>
                        <a:pt x="633" y="0"/>
                      </a:lnTo>
                      <a:lnTo>
                        <a:pt x="633" y="1232"/>
                      </a:lnTo>
                      <a:lnTo>
                        <a:pt x="822" y="1232"/>
                      </a:lnTo>
                      <a:lnTo>
                        <a:pt x="822" y="1375"/>
                      </a:lnTo>
                      <a:lnTo>
                        <a:pt x="0" y="1375"/>
                      </a:lnTo>
                      <a:lnTo>
                        <a:pt x="0" y="1232"/>
                      </a:lnTo>
                      <a:lnTo>
                        <a:pt x="190" y="1232"/>
                      </a:lnTo>
                      <a:lnTo>
                        <a:pt x="190" y="392"/>
                      </a:lnTo>
                      <a:lnTo>
                        <a:pt x="108" y="392"/>
                      </a:lnTo>
                      <a:lnTo>
                        <a:pt x="23" y="394"/>
                      </a:lnTo>
                      <a:lnTo>
                        <a:pt x="23" y="267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0">
                  <a:solidFill>
                    <a:schemeClr val="hlink"/>
                  </a:solidFill>
                  <a:prstDash val="solid"/>
                  <a:round/>
                  <a:headEnd/>
                  <a:tailEnd/>
                </a:ln>
                <a:effectLst>
                  <a:outerShdw dist="80322" dir="20493903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600096" name="Text Box 32"/>
              <p:cNvSpPr txBox="1">
                <a:spLocks noChangeArrowheads="1"/>
              </p:cNvSpPr>
              <p:nvPr/>
            </p:nvSpPr>
            <p:spPr bwMode="auto">
              <a:xfrm>
                <a:off x="1344" y="3696"/>
                <a:ext cx="76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dirty="0">
                    <a:solidFill>
                      <a:srgbClr val="2E2E2E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注意！</a:t>
                </a:r>
              </a:p>
            </p:txBody>
          </p:sp>
        </p:grpSp>
        <p:sp>
          <p:nvSpPr>
            <p:cNvPr id="153607" name="Line 35"/>
            <p:cNvSpPr>
              <a:spLocks noChangeShapeType="1"/>
            </p:cNvSpPr>
            <p:nvPr/>
          </p:nvSpPr>
          <p:spPr bwMode="auto">
            <a:xfrm flipH="1">
              <a:off x="2496" y="3360"/>
              <a:ext cx="480" cy="43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0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0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0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0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67" grpId="0" build="p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055168" y="246401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预测区间估计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例题分析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12356" name="Rectangle 4"/>
          <p:cNvSpPr>
            <a:spLocks noGrp="1" noChangeArrowheads="1"/>
          </p:cNvSpPr>
          <p:nvPr>
            <p:ph idx="1"/>
          </p:nvPr>
        </p:nvSpPr>
        <p:spPr>
          <a:xfrm>
            <a:off x="1905000" y="1752600"/>
            <a:ext cx="8382000" cy="23622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altLang="zh-CN" sz="2800" b="1" dirty="0">
                <a:solidFill>
                  <a:srgbClr val="FFFF9B"/>
                </a:solidFill>
              </a:rPr>
              <a:t>【</a:t>
            </a:r>
            <a:r>
              <a:rPr lang="zh-CN" altLang="en-US" sz="2800" b="1" dirty="0">
                <a:solidFill>
                  <a:srgbClr val="FFFF9B"/>
                </a:solidFill>
              </a:rPr>
              <a:t>例</a:t>
            </a:r>
            <a:r>
              <a:rPr lang="en-US" altLang="zh-CN" sz="2800" b="1" dirty="0">
                <a:solidFill>
                  <a:srgbClr val="FFFF9B"/>
                </a:solidFill>
              </a:rPr>
              <a:t>】</a:t>
            </a:r>
            <a:r>
              <a:rPr lang="zh-CN" altLang="en-US" sz="2800" dirty="0"/>
              <a:t>求出贷款余额为</a:t>
            </a:r>
            <a:r>
              <a:rPr lang="en-US" altLang="zh-CN" sz="2800" dirty="0"/>
              <a:t>72.8</a:t>
            </a:r>
            <a:r>
              <a:rPr lang="zh-CN" altLang="en-US" sz="2800" dirty="0"/>
              <a:t>亿元的那个分行，不良贷款</a:t>
            </a:r>
            <a:r>
              <a:rPr lang="en-US" altLang="zh-CN" sz="2800" dirty="0"/>
              <a:t>95%</a:t>
            </a:r>
            <a:r>
              <a:rPr lang="zh-CN" altLang="en-US" sz="2800" dirty="0"/>
              <a:t>的预测区间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800" dirty="0">
                <a:solidFill>
                  <a:srgbClr val="FFFF9B"/>
                </a:solidFill>
              </a:rPr>
              <a:t>解：</a:t>
            </a:r>
            <a:r>
              <a:rPr lang="zh-CN" altLang="en-US" sz="2800" dirty="0"/>
              <a:t>根据前面的计算结果，已知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dirty="0">
                <a:sym typeface="Symbol" panose="05050102010706020507" pitchFamily="18" charset="2"/>
              </a:rPr>
              <a:t>=25</a:t>
            </a:r>
            <a:r>
              <a:rPr lang="zh-CN" altLang="en-US" sz="2800" dirty="0">
                <a:sym typeface="Symbol" panose="05050102010706020507" pitchFamily="18" charset="2"/>
              </a:rPr>
              <a:t>，             </a:t>
            </a:r>
            <a:endParaRPr lang="zh-CN" altLang="en-US" sz="2800" dirty="0"/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en-US" altLang="zh-CN" sz="2800" dirty="0"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800" i="1" dirty="0">
                <a:sym typeface="Symbol" panose="05050102010706020507" pitchFamily="18" charset="2"/>
              </a:rPr>
              <a:t>=</a:t>
            </a:r>
            <a:r>
              <a:rPr lang="en-US" altLang="zh-CN" sz="2800" dirty="0">
                <a:sym typeface="Symbol" panose="05050102010706020507" pitchFamily="18" charset="2"/>
              </a:rPr>
              <a:t>1.9799</a:t>
            </a:r>
            <a:r>
              <a:rPr lang="zh-CN" altLang="en-US" sz="2800" dirty="0">
                <a:sym typeface="Symbol" panose="05050102010706020507" pitchFamily="18" charset="2"/>
              </a:rPr>
              <a:t>，</a:t>
            </a:r>
            <a:r>
              <a: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800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</a:t>
            </a:r>
            <a:r>
              <a:rPr lang="en-US" altLang="zh-CN" sz="2800" dirty="0">
                <a:sym typeface="Symbol" panose="05050102010706020507" pitchFamily="18" charset="2"/>
              </a:rPr>
              <a:t>(25-2)=2.069</a:t>
            </a:r>
          </a:p>
          <a:p>
            <a:pPr marL="0" indent="0" algn="just">
              <a:lnSpc>
                <a:spcPct val="90000"/>
              </a:lnSpc>
              <a:buNone/>
              <a:defRPr/>
            </a:pPr>
            <a:r>
              <a:rPr lang="zh-CN" altLang="en-US" sz="2800" dirty="0">
                <a:sym typeface="Symbol" panose="05050102010706020507" pitchFamily="18" charset="2"/>
              </a:rPr>
              <a:t>预测区间为</a:t>
            </a:r>
            <a:endParaRPr lang="zh-CN" altLang="en-US" sz="26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12361" name="Text Box 9"/>
          <p:cNvSpPr txBox="1">
            <a:spLocks noChangeArrowheads="1"/>
          </p:cNvSpPr>
          <p:nvPr/>
        </p:nvSpPr>
        <p:spPr bwMode="auto">
          <a:xfrm>
            <a:off x="2207568" y="5426078"/>
            <a:ext cx="68580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zh-CN" altLang="en-US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贷款余额为</a:t>
            </a:r>
            <a:r>
              <a:rPr lang="en-US" altLang="zh-CN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72.8</a:t>
            </a:r>
            <a:r>
              <a:rPr lang="zh-CN" altLang="en-US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亿元的那个分行，其不良贷款的预测区间在</a:t>
            </a:r>
            <a:r>
              <a:rPr lang="en-US" altLang="zh-CN" sz="2600" dirty="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-2.2766</a:t>
            </a:r>
            <a:r>
              <a:rPr lang="zh-CN" altLang="en-US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亿元到</a:t>
            </a:r>
            <a:r>
              <a:rPr lang="en-US" altLang="zh-CN" sz="2600" dirty="0">
                <a:solidFill>
                  <a:srgbClr val="FFFF9B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6.1366</a:t>
            </a:r>
            <a:r>
              <a:rPr lang="zh-CN" altLang="en-US" sz="2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亿元之间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653" name="Object 10"/>
              <p:cNvSpPr txBox="1"/>
              <p:nvPr/>
            </p:nvSpPr>
            <p:spPr bwMode="auto">
              <a:xfrm>
                <a:off x="8184232" y="2667000"/>
                <a:ext cx="1420813" cy="5334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=1.93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5653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84232" y="2667000"/>
                <a:ext cx="1420813" cy="533400"/>
              </a:xfrm>
              <a:prstGeom prst="rect">
                <a:avLst/>
              </a:prstGeom>
              <a:blipFill>
                <a:blip r:embed="rId3"/>
                <a:stretch>
                  <a:fillRect t="-2222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654" name="Object 11"/>
              <p:cNvSpPr txBox="1"/>
              <p:nvPr/>
            </p:nvSpPr>
            <p:spPr bwMode="auto">
              <a:xfrm>
                <a:off x="2900363" y="3949703"/>
                <a:ext cx="6850062" cy="96361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2.96±2.0687×1.9799×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(72.8−120.268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154933.5744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5654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0363" y="3949703"/>
                <a:ext cx="6850062" cy="9636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655" name="Object 12"/>
              <p:cNvSpPr txBox="1"/>
              <p:nvPr/>
            </p:nvSpPr>
            <p:spPr bwMode="auto">
              <a:xfrm>
                <a:off x="3200400" y="4876800"/>
                <a:ext cx="3276600" cy="5080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−2.2766≤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≤6.1366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55655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0400" y="4876800"/>
                <a:ext cx="3276600" cy="508000"/>
              </a:xfrm>
              <a:prstGeom prst="rect">
                <a:avLst/>
              </a:prstGeom>
              <a:blipFill>
                <a:blip r:embed="rId5"/>
                <a:stretch>
                  <a:fillRect t="-2326"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59496" y="116632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置信区间和预测区间</a:t>
            </a:r>
            <a:b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zh-CN" altLang="en-US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例题分析</a:t>
            </a:r>
            <a:r>
              <a:rPr lang="en-US" altLang="zh-CN" sz="3600" b="1" dirty="0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5769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57338"/>
            <a:ext cx="91440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74828" y="239174"/>
            <a:ext cx="8334376" cy="104987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置信区间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预测区间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回归方程</a:t>
            </a:r>
          </a:p>
        </p:txBody>
      </p:sp>
      <p:sp>
        <p:nvSpPr>
          <p:cNvPr id="159747" name="Rectangle 153"/>
          <p:cNvSpPr>
            <a:spLocks noChangeArrowheads="1"/>
          </p:cNvSpPr>
          <p:nvPr/>
        </p:nvSpPr>
        <p:spPr bwMode="auto">
          <a:xfrm>
            <a:off x="152400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159748" name="Group 199"/>
          <p:cNvGrpSpPr>
            <a:grpSpLocks/>
          </p:cNvGrpSpPr>
          <p:nvPr/>
        </p:nvGrpSpPr>
        <p:grpSpPr bwMode="auto">
          <a:xfrm>
            <a:off x="1774828" y="1784350"/>
            <a:ext cx="8334375" cy="5073650"/>
            <a:chOff x="158" y="1124"/>
            <a:chExt cx="5250" cy="3196"/>
          </a:xfrm>
        </p:grpSpPr>
        <p:sp>
          <p:nvSpPr>
            <p:cNvPr id="159749" name="Line 155"/>
            <p:cNvSpPr>
              <a:spLocks noChangeShapeType="1"/>
            </p:cNvSpPr>
            <p:nvPr/>
          </p:nvSpPr>
          <p:spPr bwMode="auto">
            <a:xfrm>
              <a:off x="2720" y="1476"/>
              <a:ext cx="1" cy="24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50" name="Freeform 157"/>
            <p:cNvSpPr>
              <a:spLocks/>
            </p:cNvSpPr>
            <p:nvPr/>
          </p:nvSpPr>
          <p:spPr bwMode="auto">
            <a:xfrm>
              <a:off x="517" y="1360"/>
              <a:ext cx="4630" cy="2559"/>
            </a:xfrm>
            <a:custGeom>
              <a:avLst/>
              <a:gdLst>
                <a:gd name="T0" fmla="*/ 0 w 4360"/>
                <a:gd name="T1" fmla="*/ 0 h 1960"/>
                <a:gd name="T2" fmla="*/ 0 w 4360"/>
                <a:gd name="T3" fmla="*/ 2559 h 1960"/>
                <a:gd name="T4" fmla="*/ 4630 w 4360"/>
                <a:gd name="T5" fmla="*/ 2559 h 19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60" h="1960">
                  <a:moveTo>
                    <a:pt x="0" y="0"/>
                  </a:moveTo>
                  <a:lnTo>
                    <a:pt x="0" y="1960"/>
                  </a:lnTo>
                  <a:lnTo>
                    <a:pt x="4360" y="1960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>
              <a:outerShdw dist="28398" dir="3806097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9751" name="Group 158"/>
            <p:cNvGrpSpPr>
              <a:grpSpLocks/>
            </p:cNvGrpSpPr>
            <p:nvPr/>
          </p:nvGrpSpPr>
          <p:grpSpPr bwMode="auto">
            <a:xfrm>
              <a:off x="464" y="1792"/>
              <a:ext cx="53" cy="1894"/>
              <a:chOff x="576" y="1750"/>
              <a:chExt cx="85" cy="1569"/>
            </a:xfrm>
          </p:grpSpPr>
          <p:sp>
            <p:nvSpPr>
              <p:cNvPr id="159777" name="Line 159"/>
              <p:cNvSpPr>
                <a:spLocks noChangeShapeType="1"/>
              </p:cNvSpPr>
              <p:nvPr/>
            </p:nvSpPr>
            <p:spPr bwMode="auto">
              <a:xfrm>
                <a:off x="576" y="1750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8" name="Line 160"/>
              <p:cNvSpPr>
                <a:spLocks noChangeShapeType="1"/>
              </p:cNvSpPr>
              <p:nvPr/>
            </p:nvSpPr>
            <p:spPr bwMode="auto">
              <a:xfrm>
                <a:off x="576" y="1943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9" name="Line 161"/>
              <p:cNvSpPr>
                <a:spLocks noChangeShapeType="1"/>
              </p:cNvSpPr>
              <p:nvPr/>
            </p:nvSpPr>
            <p:spPr bwMode="auto">
              <a:xfrm>
                <a:off x="576" y="2141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0" name="Line 162"/>
              <p:cNvSpPr>
                <a:spLocks noChangeShapeType="1"/>
              </p:cNvSpPr>
              <p:nvPr/>
            </p:nvSpPr>
            <p:spPr bwMode="auto">
              <a:xfrm>
                <a:off x="576" y="2338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1" name="Line 163"/>
              <p:cNvSpPr>
                <a:spLocks noChangeShapeType="1"/>
              </p:cNvSpPr>
              <p:nvPr/>
            </p:nvSpPr>
            <p:spPr bwMode="auto">
              <a:xfrm>
                <a:off x="576" y="2532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2" name="Line 164"/>
              <p:cNvSpPr>
                <a:spLocks noChangeShapeType="1"/>
              </p:cNvSpPr>
              <p:nvPr/>
            </p:nvSpPr>
            <p:spPr bwMode="auto">
              <a:xfrm>
                <a:off x="576" y="2729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3" name="Line 165"/>
              <p:cNvSpPr>
                <a:spLocks noChangeShapeType="1"/>
              </p:cNvSpPr>
              <p:nvPr/>
            </p:nvSpPr>
            <p:spPr bwMode="auto">
              <a:xfrm>
                <a:off x="576" y="2927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4" name="Line 166"/>
              <p:cNvSpPr>
                <a:spLocks noChangeShapeType="1"/>
              </p:cNvSpPr>
              <p:nvPr/>
            </p:nvSpPr>
            <p:spPr bwMode="auto">
              <a:xfrm>
                <a:off x="576" y="3121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85" name="Line 167"/>
              <p:cNvSpPr>
                <a:spLocks noChangeShapeType="1"/>
              </p:cNvSpPr>
              <p:nvPr/>
            </p:nvSpPr>
            <p:spPr bwMode="auto">
              <a:xfrm>
                <a:off x="576" y="3318"/>
                <a:ext cx="85" cy="1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3806097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9752" name="Group 168"/>
            <p:cNvGrpSpPr>
              <a:grpSpLocks/>
            </p:cNvGrpSpPr>
            <p:nvPr/>
          </p:nvGrpSpPr>
          <p:grpSpPr bwMode="auto">
            <a:xfrm>
              <a:off x="978" y="3942"/>
              <a:ext cx="3705" cy="84"/>
              <a:chOff x="1095" y="3530"/>
              <a:chExt cx="3489" cy="109"/>
            </a:xfrm>
          </p:grpSpPr>
          <p:sp>
            <p:nvSpPr>
              <p:cNvPr id="159768" name="Line 169"/>
              <p:cNvSpPr>
                <a:spLocks noChangeShapeType="1"/>
              </p:cNvSpPr>
              <p:nvPr/>
            </p:nvSpPr>
            <p:spPr bwMode="auto">
              <a:xfrm>
                <a:off x="4583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69" name="Line 170"/>
              <p:cNvSpPr>
                <a:spLocks noChangeShapeType="1"/>
              </p:cNvSpPr>
              <p:nvPr/>
            </p:nvSpPr>
            <p:spPr bwMode="auto">
              <a:xfrm>
                <a:off x="4149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0" name="Line 171"/>
              <p:cNvSpPr>
                <a:spLocks noChangeShapeType="1"/>
              </p:cNvSpPr>
              <p:nvPr/>
            </p:nvSpPr>
            <p:spPr bwMode="auto">
              <a:xfrm>
                <a:off x="3277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1" name="Line 172"/>
              <p:cNvSpPr>
                <a:spLocks noChangeShapeType="1"/>
              </p:cNvSpPr>
              <p:nvPr/>
            </p:nvSpPr>
            <p:spPr bwMode="auto">
              <a:xfrm>
                <a:off x="2839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2" name="Line 173"/>
              <p:cNvSpPr>
                <a:spLocks noChangeShapeType="1"/>
              </p:cNvSpPr>
              <p:nvPr/>
            </p:nvSpPr>
            <p:spPr bwMode="auto">
              <a:xfrm>
                <a:off x="2405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3" name="Line 174"/>
              <p:cNvSpPr>
                <a:spLocks noChangeShapeType="1"/>
              </p:cNvSpPr>
              <p:nvPr/>
            </p:nvSpPr>
            <p:spPr bwMode="auto">
              <a:xfrm>
                <a:off x="1968" y="3552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4" name="Line 175"/>
              <p:cNvSpPr>
                <a:spLocks noChangeShapeType="1"/>
              </p:cNvSpPr>
              <p:nvPr/>
            </p:nvSpPr>
            <p:spPr bwMode="auto">
              <a:xfrm>
                <a:off x="1533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5" name="Line 176"/>
              <p:cNvSpPr>
                <a:spLocks noChangeShapeType="1"/>
              </p:cNvSpPr>
              <p:nvPr/>
            </p:nvSpPr>
            <p:spPr bwMode="auto">
              <a:xfrm>
                <a:off x="1095" y="3530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9776" name="Line 177"/>
              <p:cNvSpPr>
                <a:spLocks noChangeShapeType="1"/>
              </p:cNvSpPr>
              <p:nvPr/>
            </p:nvSpPr>
            <p:spPr bwMode="auto">
              <a:xfrm>
                <a:off x="3744" y="3552"/>
                <a:ext cx="1" cy="87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>
                <a:outerShdw dist="28398" dir="1593903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08434" name="Rectangle 178"/>
            <p:cNvSpPr>
              <a:spLocks noChangeArrowheads="1"/>
            </p:cNvSpPr>
            <p:nvPr/>
          </p:nvSpPr>
          <p:spPr bwMode="auto">
            <a:xfrm>
              <a:off x="3777" y="3922"/>
              <a:ext cx="30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3600" b="1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r>
                <a:rPr lang="en-US" altLang="zh-CN" sz="2600" b="1" i="1" baseline="-25000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p</a:t>
              </a:r>
              <a:endParaRPr lang="en-US" altLang="zh-CN" sz="26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754" name="Object 179">
                  <a:hlinkClick r:id="" action="ppaction://ole?verb=0"/>
                </p:cNvPr>
                <p:cNvSpPr txBox="1"/>
                <p:nvPr/>
              </p:nvSpPr>
              <p:spPr bwMode="auto">
                <a:xfrm>
                  <a:off x="4083" y="2059"/>
                  <a:ext cx="1325" cy="41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59754" name="Object 179">
                  <a:hlinkClick r:id="" action="ppaction://ole?verb=0"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83" y="2059"/>
                  <a:ext cx="1325" cy="414"/>
                </a:xfrm>
                <a:prstGeom prst="rect">
                  <a:avLst/>
                </a:prstGeom>
                <a:blipFill>
                  <a:blip r:embed="rId3"/>
                  <a:stretch>
                    <a:fillRect t="-1770"/>
                  </a:stretch>
                </a:blipFill>
                <a:ln>
                  <a:noFill/>
                </a:ln>
                <a:effectLst>
                  <a:outerShdw dist="17961" dir="2700000" algn="ctr" rotWithShape="0">
                    <a:schemeClr val="bg2"/>
                  </a:outerShdw>
                </a:effec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8436" name="Rectangle 180"/>
            <p:cNvSpPr>
              <a:spLocks noChangeArrowheads="1"/>
            </p:cNvSpPr>
            <p:nvPr/>
          </p:nvSpPr>
          <p:spPr bwMode="auto">
            <a:xfrm>
              <a:off x="158" y="1490"/>
              <a:ext cx="255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3600" b="1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y</a:t>
              </a:r>
              <a:endParaRPr lang="en-US" altLang="zh-CN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08437" name="Rectangle 181"/>
            <p:cNvSpPr>
              <a:spLocks noChangeArrowheads="1"/>
            </p:cNvSpPr>
            <p:nvPr/>
          </p:nvSpPr>
          <p:spPr bwMode="auto">
            <a:xfrm>
              <a:off x="5207" y="3715"/>
              <a:ext cx="145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3600" b="1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endParaRPr lang="en-US" altLang="zh-CN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08438" name="Rectangle 182"/>
            <p:cNvSpPr>
              <a:spLocks noChangeArrowheads="1"/>
            </p:cNvSpPr>
            <p:nvPr/>
          </p:nvSpPr>
          <p:spPr bwMode="auto">
            <a:xfrm>
              <a:off x="2452" y="3974"/>
              <a:ext cx="35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b="1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</a:t>
              </a:r>
              <a:r>
                <a:rPr lang="en-US" altLang="zh-CN" sz="3600" b="1" i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  <a:endParaRPr lang="en-US" altLang="zh-CN" sz="3600" i="1">
                <a:solidFill>
                  <a:srgbClr val="F0F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608439" name="Text Box 183"/>
            <p:cNvSpPr txBox="1">
              <a:spLocks noChangeArrowheads="1"/>
            </p:cNvSpPr>
            <p:nvPr/>
          </p:nvSpPr>
          <p:spPr bwMode="auto">
            <a:xfrm rot="-1364658">
              <a:off x="1683" y="2122"/>
              <a:ext cx="15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30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隶书" panose="02010509060101010101" pitchFamily="49" charset="-122"/>
                </a:rPr>
                <a:t>预测上限</a:t>
              </a:r>
            </a:p>
          </p:txBody>
        </p:sp>
        <p:sp>
          <p:nvSpPr>
            <p:cNvPr id="608440" name="Text Box 184"/>
            <p:cNvSpPr txBox="1">
              <a:spLocks noChangeArrowheads="1"/>
            </p:cNvSpPr>
            <p:nvPr/>
          </p:nvSpPr>
          <p:spPr bwMode="auto">
            <a:xfrm rot="-1224098">
              <a:off x="1731" y="2362"/>
              <a:ext cx="15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3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隶书" panose="02010509060101010101" pitchFamily="49" charset="-122"/>
                </a:rPr>
                <a:t>置信上限</a:t>
              </a:r>
            </a:p>
          </p:txBody>
        </p:sp>
        <p:sp>
          <p:nvSpPr>
            <p:cNvPr id="608441" name="Text Box 185"/>
            <p:cNvSpPr txBox="1">
              <a:spLocks noChangeArrowheads="1"/>
            </p:cNvSpPr>
            <p:nvPr/>
          </p:nvSpPr>
          <p:spPr bwMode="auto">
            <a:xfrm rot="-1157776">
              <a:off x="1887" y="2900"/>
              <a:ext cx="15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3000">
                  <a:solidFill>
                    <a:srgbClr val="00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隶书" panose="02010509060101010101" pitchFamily="49" charset="-122"/>
                </a:rPr>
                <a:t>预测下限</a:t>
              </a:r>
            </a:p>
          </p:txBody>
        </p:sp>
        <p:sp>
          <p:nvSpPr>
            <p:cNvPr id="608442" name="Text Box 186"/>
            <p:cNvSpPr txBox="1">
              <a:spLocks noChangeArrowheads="1"/>
            </p:cNvSpPr>
            <p:nvPr/>
          </p:nvSpPr>
          <p:spPr bwMode="auto">
            <a:xfrm rot="-1303664">
              <a:off x="1782" y="2660"/>
              <a:ext cx="158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3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隶书" panose="02010509060101010101" pitchFamily="49" charset="-122"/>
                </a:rPr>
                <a:t>置信下限</a:t>
              </a:r>
            </a:p>
          </p:txBody>
        </p:sp>
        <p:sp>
          <p:nvSpPr>
            <p:cNvPr id="159762" name="Freeform 189"/>
            <p:cNvSpPr>
              <a:spLocks/>
            </p:cNvSpPr>
            <p:nvPr/>
          </p:nvSpPr>
          <p:spPr bwMode="auto">
            <a:xfrm>
              <a:off x="783" y="1128"/>
              <a:ext cx="2906" cy="1332"/>
            </a:xfrm>
            <a:custGeom>
              <a:avLst/>
              <a:gdLst>
                <a:gd name="T0" fmla="*/ 0 w 2693"/>
                <a:gd name="T1" fmla="*/ 1332 h 779"/>
                <a:gd name="T2" fmla="*/ 218 w 2693"/>
                <a:gd name="T3" fmla="*/ 1325 h 779"/>
                <a:gd name="T4" fmla="*/ 435 w 2693"/>
                <a:gd name="T5" fmla="*/ 1311 h 779"/>
                <a:gd name="T6" fmla="*/ 649 w 2693"/>
                <a:gd name="T7" fmla="*/ 1291 h 779"/>
                <a:gd name="T8" fmla="*/ 857 w 2693"/>
                <a:gd name="T9" fmla="*/ 1258 h 779"/>
                <a:gd name="T10" fmla="*/ 1062 w 2693"/>
                <a:gd name="T11" fmla="*/ 1219 h 779"/>
                <a:gd name="T12" fmla="*/ 1263 w 2693"/>
                <a:gd name="T13" fmla="*/ 1173 h 779"/>
                <a:gd name="T14" fmla="*/ 1456 w 2693"/>
                <a:gd name="T15" fmla="*/ 1120 h 779"/>
                <a:gd name="T16" fmla="*/ 1643 w 2693"/>
                <a:gd name="T17" fmla="*/ 1060 h 779"/>
                <a:gd name="T18" fmla="*/ 1819 w 2693"/>
                <a:gd name="T19" fmla="*/ 987 h 779"/>
                <a:gd name="T20" fmla="*/ 1987 w 2693"/>
                <a:gd name="T21" fmla="*/ 915 h 779"/>
                <a:gd name="T22" fmla="*/ 2141 w 2693"/>
                <a:gd name="T23" fmla="*/ 828 h 779"/>
                <a:gd name="T24" fmla="*/ 2283 w 2693"/>
                <a:gd name="T25" fmla="*/ 742 h 779"/>
                <a:gd name="T26" fmla="*/ 2413 w 2693"/>
                <a:gd name="T27" fmla="*/ 650 h 779"/>
                <a:gd name="T28" fmla="*/ 2534 w 2693"/>
                <a:gd name="T29" fmla="*/ 551 h 779"/>
                <a:gd name="T30" fmla="*/ 2638 w 2693"/>
                <a:gd name="T31" fmla="*/ 445 h 779"/>
                <a:gd name="T32" fmla="*/ 2727 w 2693"/>
                <a:gd name="T33" fmla="*/ 339 h 779"/>
                <a:gd name="T34" fmla="*/ 2801 w 2693"/>
                <a:gd name="T35" fmla="*/ 226 h 779"/>
                <a:gd name="T36" fmla="*/ 2861 w 2693"/>
                <a:gd name="T37" fmla="*/ 113 h 779"/>
                <a:gd name="T38" fmla="*/ 2906 w 2693"/>
                <a:gd name="T39" fmla="*/ 0 h 77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693" h="779">
                  <a:moveTo>
                    <a:pt x="0" y="779"/>
                  </a:moveTo>
                  <a:lnTo>
                    <a:pt x="202" y="775"/>
                  </a:lnTo>
                  <a:lnTo>
                    <a:pt x="403" y="767"/>
                  </a:lnTo>
                  <a:lnTo>
                    <a:pt x="601" y="755"/>
                  </a:lnTo>
                  <a:lnTo>
                    <a:pt x="794" y="736"/>
                  </a:lnTo>
                  <a:lnTo>
                    <a:pt x="984" y="713"/>
                  </a:lnTo>
                  <a:lnTo>
                    <a:pt x="1170" y="686"/>
                  </a:lnTo>
                  <a:lnTo>
                    <a:pt x="1349" y="655"/>
                  </a:lnTo>
                  <a:lnTo>
                    <a:pt x="1523" y="620"/>
                  </a:lnTo>
                  <a:lnTo>
                    <a:pt x="1686" y="577"/>
                  </a:lnTo>
                  <a:lnTo>
                    <a:pt x="1841" y="535"/>
                  </a:lnTo>
                  <a:lnTo>
                    <a:pt x="1984" y="484"/>
                  </a:lnTo>
                  <a:lnTo>
                    <a:pt x="2116" y="434"/>
                  </a:lnTo>
                  <a:lnTo>
                    <a:pt x="2236" y="380"/>
                  </a:lnTo>
                  <a:lnTo>
                    <a:pt x="2348" y="322"/>
                  </a:lnTo>
                  <a:lnTo>
                    <a:pt x="2445" y="260"/>
                  </a:lnTo>
                  <a:lnTo>
                    <a:pt x="2527" y="198"/>
                  </a:lnTo>
                  <a:lnTo>
                    <a:pt x="2596" y="132"/>
                  </a:lnTo>
                  <a:lnTo>
                    <a:pt x="2651" y="66"/>
                  </a:lnTo>
                  <a:lnTo>
                    <a:pt x="2693" y="0"/>
                  </a:lnTo>
                </a:path>
              </a:pathLst>
            </a:custGeom>
            <a:noFill/>
            <a:ln w="28575" cmpd="sng">
              <a:solidFill>
                <a:schemeClr val="folHlink"/>
              </a:solidFill>
              <a:prstDash val="solid"/>
              <a:round/>
              <a:headEnd/>
              <a:tailEnd/>
            </a:ln>
            <a:effectLst>
              <a:outerShdw dist="28398" dir="1593903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3" name="Line 193"/>
            <p:cNvSpPr>
              <a:spLocks noChangeShapeType="1"/>
            </p:cNvSpPr>
            <p:nvPr/>
          </p:nvSpPr>
          <p:spPr bwMode="auto">
            <a:xfrm>
              <a:off x="3912" y="1464"/>
              <a:ext cx="1" cy="24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4" name="Freeform 194"/>
            <p:cNvSpPr>
              <a:spLocks/>
            </p:cNvSpPr>
            <p:nvPr/>
          </p:nvSpPr>
          <p:spPr bwMode="auto">
            <a:xfrm>
              <a:off x="770" y="1124"/>
              <a:ext cx="3415" cy="1732"/>
            </a:xfrm>
            <a:custGeom>
              <a:avLst/>
              <a:gdLst>
                <a:gd name="T0" fmla="*/ 0 w 3139"/>
                <a:gd name="T1" fmla="*/ 1732 h 1212"/>
                <a:gd name="T2" fmla="*/ 236 w 3139"/>
                <a:gd name="T3" fmla="*/ 1699 h 1212"/>
                <a:gd name="T4" fmla="*/ 472 w 3139"/>
                <a:gd name="T5" fmla="*/ 1659 h 1212"/>
                <a:gd name="T6" fmla="*/ 704 w 3139"/>
                <a:gd name="T7" fmla="*/ 1615 h 1212"/>
                <a:gd name="T8" fmla="*/ 931 w 3139"/>
                <a:gd name="T9" fmla="*/ 1566 h 1212"/>
                <a:gd name="T10" fmla="*/ 1160 w 3139"/>
                <a:gd name="T11" fmla="*/ 1510 h 1212"/>
                <a:gd name="T12" fmla="*/ 1378 w 3139"/>
                <a:gd name="T13" fmla="*/ 1443 h 1212"/>
                <a:gd name="T14" fmla="*/ 1589 w 3139"/>
                <a:gd name="T15" fmla="*/ 1372 h 1212"/>
                <a:gd name="T16" fmla="*/ 1796 w 3139"/>
                <a:gd name="T17" fmla="*/ 1300 h 1212"/>
                <a:gd name="T18" fmla="*/ 1990 w 3139"/>
                <a:gd name="T19" fmla="*/ 1218 h 1212"/>
                <a:gd name="T20" fmla="*/ 2179 w 3139"/>
                <a:gd name="T21" fmla="*/ 1135 h 1212"/>
                <a:gd name="T22" fmla="*/ 2356 w 3139"/>
                <a:gd name="T23" fmla="*/ 1046 h 1212"/>
                <a:gd name="T24" fmla="*/ 2521 w 3139"/>
                <a:gd name="T25" fmla="*/ 952 h 1212"/>
                <a:gd name="T26" fmla="*/ 2673 w 3139"/>
                <a:gd name="T27" fmla="*/ 852 h 1212"/>
                <a:gd name="T28" fmla="*/ 2817 w 3139"/>
                <a:gd name="T29" fmla="*/ 752 h 1212"/>
                <a:gd name="T30" fmla="*/ 2943 w 3139"/>
                <a:gd name="T31" fmla="*/ 647 h 1212"/>
                <a:gd name="T32" fmla="*/ 3060 w 3139"/>
                <a:gd name="T33" fmla="*/ 542 h 1212"/>
                <a:gd name="T34" fmla="*/ 3162 w 3139"/>
                <a:gd name="T35" fmla="*/ 437 h 1212"/>
                <a:gd name="T36" fmla="*/ 3246 w 3139"/>
                <a:gd name="T37" fmla="*/ 326 h 1212"/>
                <a:gd name="T38" fmla="*/ 3318 w 3139"/>
                <a:gd name="T39" fmla="*/ 216 h 1212"/>
                <a:gd name="T40" fmla="*/ 3373 w 3139"/>
                <a:gd name="T41" fmla="*/ 110 h 1212"/>
                <a:gd name="T42" fmla="*/ 3415 w 3139"/>
                <a:gd name="T43" fmla="*/ 0 h 12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139" h="1212">
                  <a:moveTo>
                    <a:pt x="0" y="1212"/>
                  </a:moveTo>
                  <a:lnTo>
                    <a:pt x="217" y="1189"/>
                  </a:lnTo>
                  <a:lnTo>
                    <a:pt x="434" y="1161"/>
                  </a:lnTo>
                  <a:lnTo>
                    <a:pt x="647" y="1130"/>
                  </a:lnTo>
                  <a:lnTo>
                    <a:pt x="856" y="1096"/>
                  </a:lnTo>
                  <a:lnTo>
                    <a:pt x="1066" y="1057"/>
                  </a:lnTo>
                  <a:lnTo>
                    <a:pt x="1267" y="1010"/>
                  </a:lnTo>
                  <a:lnTo>
                    <a:pt x="1461" y="960"/>
                  </a:lnTo>
                  <a:lnTo>
                    <a:pt x="1651" y="910"/>
                  </a:lnTo>
                  <a:lnTo>
                    <a:pt x="1829" y="852"/>
                  </a:lnTo>
                  <a:lnTo>
                    <a:pt x="2003" y="794"/>
                  </a:lnTo>
                  <a:lnTo>
                    <a:pt x="2166" y="732"/>
                  </a:lnTo>
                  <a:lnTo>
                    <a:pt x="2317" y="666"/>
                  </a:lnTo>
                  <a:lnTo>
                    <a:pt x="2457" y="596"/>
                  </a:lnTo>
                  <a:lnTo>
                    <a:pt x="2589" y="526"/>
                  </a:lnTo>
                  <a:lnTo>
                    <a:pt x="2705" y="453"/>
                  </a:lnTo>
                  <a:lnTo>
                    <a:pt x="2813" y="379"/>
                  </a:lnTo>
                  <a:lnTo>
                    <a:pt x="2906" y="306"/>
                  </a:lnTo>
                  <a:lnTo>
                    <a:pt x="2984" y="228"/>
                  </a:lnTo>
                  <a:lnTo>
                    <a:pt x="3050" y="151"/>
                  </a:lnTo>
                  <a:lnTo>
                    <a:pt x="3100" y="77"/>
                  </a:lnTo>
                  <a:lnTo>
                    <a:pt x="3139" y="0"/>
                  </a:lnTo>
                </a:path>
              </a:pathLst>
            </a:custGeom>
            <a:noFill/>
            <a:ln w="38100" cmpd="sng">
              <a:solidFill>
                <a:schemeClr val="hlink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5" name="Line 195"/>
            <p:cNvSpPr>
              <a:spLocks noChangeShapeType="1"/>
            </p:cNvSpPr>
            <p:nvPr/>
          </p:nvSpPr>
          <p:spPr bwMode="auto">
            <a:xfrm flipV="1">
              <a:off x="570" y="1778"/>
              <a:ext cx="4243" cy="1712"/>
            </a:xfrm>
            <a:prstGeom prst="line">
              <a:avLst/>
            </a:prstGeom>
            <a:noFill/>
            <a:ln w="76200">
              <a:solidFill>
                <a:srgbClr val="00FFFF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6" name="Freeform 196"/>
            <p:cNvSpPr>
              <a:spLocks/>
            </p:cNvSpPr>
            <p:nvPr/>
          </p:nvSpPr>
          <p:spPr bwMode="auto">
            <a:xfrm>
              <a:off x="1089" y="2743"/>
              <a:ext cx="3809" cy="1165"/>
            </a:xfrm>
            <a:custGeom>
              <a:avLst/>
              <a:gdLst>
                <a:gd name="T0" fmla="*/ 0 w 4608"/>
                <a:gd name="T1" fmla="*/ 1165 h 936"/>
                <a:gd name="T2" fmla="*/ 1428 w 4608"/>
                <a:gd name="T3" fmla="*/ 269 h 936"/>
                <a:gd name="T4" fmla="*/ 2936 w 4608"/>
                <a:gd name="T5" fmla="*/ 30 h 936"/>
                <a:gd name="T6" fmla="*/ 3809 w 4608"/>
                <a:gd name="T7" fmla="*/ 448 h 9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608" h="936">
                  <a:moveTo>
                    <a:pt x="0" y="936"/>
                  </a:moveTo>
                  <a:cubicBezTo>
                    <a:pt x="568" y="652"/>
                    <a:pt x="1136" y="368"/>
                    <a:pt x="1728" y="216"/>
                  </a:cubicBezTo>
                  <a:cubicBezTo>
                    <a:pt x="2320" y="64"/>
                    <a:pt x="3072" y="0"/>
                    <a:pt x="3552" y="24"/>
                  </a:cubicBezTo>
                  <a:cubicBezTo>
                    <a:pt x="4032" y="48"/>
                    <a:pt x="4320" y="204"/>
                    <a:pt x="4608" y="360"/>
                  </a:cubicBez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67" name="Freeform 197"/>
            <p:cNvSpPr>
              <a:spLocks/>
            </p:cNvSpPr>
            <p:nvPr/>
          </p:nvSpPr>
          <p:spPr bwMode="auto">
            <a:xfrm>
              <a:off x="1446" y="3087"/>
              <a:ext cx="2943" cy="869"/>
            </a:xfrm>
            <a:custGeom>
              <a:avLst/>
              <a:gdLst>
                <a:gd name="T0" fmla="*/ 0 w 2592"/>
                <a:gd name="T1" fmla="*/ 869 h 672"/>
                <a:gd name="T2" fmla="*/ 1090 w 2592"/>
                <a:gd name="T3" fmla="*/ 186 h 672"/>
                <a:gd name="T4" fmla="*/ 1853 w 2592"/>
                <a:gd name="T5" fmla="*/ 0 h 672"/>
                <a:gd name="T6" fmla="*/ 2507 w 2592"/>
                <a:gd name="T7" fmla="*/ 186 h 672"/>
                <a:gd name="T8" fmla="*/ 2943 w 2592"/>
                <a:gd name="T9" fmla="*/ 497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92" h="672">
                  <a:moveTo>
                    <a:pt x="0" y="672"/>
                  </a:moveTo>
                  <a:cubicBezTo>
                    <a:pt x="344" y="464"/>
                    <a:pt x="688" y="256"/>
                    <a:pt x="960" y="144"/>
                  </a:cubicBezTo>
                  <a:cubicBezTo>
                    <a:pt x="1232" y="32"/>
                    <a:pt x="1424" y="0"/>
                    <a:pt x="1632" y="0"/>
                  </a:cubicBezTo>
                  <a:cubicBezTo>
                    <a:pt x="1840" y="0"/>
                    <a:pt x="2048" y="80"/>
                    <a:pt x="2208" y="144"/>
                  </a:cubicBezTo>
                  <a:cubicBezTo>
                    <a:pt x="2368" y="208"/>
                    <a:pt x="2528" y="344"/>
                    <a:pt x="2592" y="384"/>
                  </a:cubicBezTo>
                </a:path>
              </a:pathLst>
            </a:custGeom>
            <a:noFill/>
            <a:ln w="28575" cap="flat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8398" dir="1593903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335213" y="421482"/>
            <a:ext cx="67818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相关关系</a:t>
            </a:r>
            <a:b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</a:br>
            <a:r>
              <a:rPr lang="en-US" altLang="zh-CN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(</a:t>
            </a:r>
            <a:r>
              <a:rPr lang="en-US" altLang="zh-CN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Times New Roman" panose="02020603050405020304" pitchFamily="18" charset="0"/>
              </a:rPr>
              <a:t>correlation</a:t>
            </a:r>
            <a:r>
              <a:rPr lang="en-US" altLang="zh-CN" sz="3600" b="1">
                <a:solidFill>
                  <a:schemeClr val="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idx="1"/>
          </p:nvPr>
        </p:nvSpPr>
        <p:spPr>
          <a:xfrm>
            <a:off x="1847853" y="1773238"/>
            <a:ext cx="5040313" cy="4246562"/>
          </a:xfrm>
        </p:spPr>
        <p:txBody>
          <a:bodyPr>
            <a:normAutofit/>
          </a:bodyPr>
          <a:lstStyle/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dirty="0"/>
              <a:t>变量间关系不能用函数关系精确表达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dirty="0"/>
              <a:t>一个变量的取值不能由另一个变量唯一确定。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dirty="0"/>
              <a:t>当变量</a:t>
            </a:r>
            <a:r>
              <a:rPr lang="zh-CN" altLang="en-US" sz="3000" dirty="0">
                <a:latin typeface="Times New Roman" panose="02020603050405020304" pitchFamily="18" charset="0"/>
              </a:rPr>
              <a:t> </a:t>
            </a:r>
            <a:r>
              <a:rPr lang="en-US" altLang="zh-CN" sz="3000" i="1" dirty="0">
                <a:latin typeface="Times New Roman" panose="02020603050405020304" pitchFamily="18" charset="0"/>
              </a:rPr>
              <a:t>x </a:t>
            </a:r>
            <a:r>
              <a:rPr lang="zh-CN" altLang="en-US" sz="3000" dirty="0">
                <a:latin typeface="Times New Roman" panose="02020603050405020304" pitchFamily="18" charset="0"/>
              </a:rPr>
              <a:t>取某个值时，变量 </a:t>
            </a:r>
            <a:r>
              <a:rPr lang="en-US" altLang="zh-CN" sz="3000" i="1" dirty="0">
                <a:latin typeface="Times New Roman" panose="02020603050405020304" pitchFamily="18" charset="0"/>
              </a:rPr>
              <a:t>y </a:t>
            </a:r>
            <a:r>
              <a:rPr lang="zh-CN" altLang="en-US" sz="3000" dirty="0">
                <a:latin typeface="Times New Roman" panose="02020603050405020304" pitchFamily="18" charset="0"/>
              </a:rPr>
              <a:t>的取值可能有几个</a:t>
            </a:r>
          </a:p>
          <a:p>
            <a:pPr marL="609600" indent="-609600" algn="just">
              <a:buFontTx/>
              <a:buAutoNum type="arabicPeriod"/>
              <a:defRPr/>
            </a:pPr>
            <a:r>
              <a:rPr lang="zh-CN" altLang="en-US" sz="3000" dirty="0"/>
              <a:t>各观测</a:t>
            </a:r>
            <a:r>
              <a:rPr lang="zh-CN" altLang="en-US" sz="3000" dirty="0">
                <a:latin typeface="Times New Roman" panose="02020603050405020304" pitchFamily="18" charset="0"/>
              </a:rPr>
              <a:t>点分布在某条线周围</a:t>
            </a:r>
            <a:r>
              <a:rPr lang="zh-CN" altLang="en-US" sz="3000" dirty="0"/>
              <a:t> </a:t>
            </a:r>
          </a:p>
        </p:txBody>
      </p:sp>
      <p:grpSp>
        <p:nvGrpSpPr>
          <p:cNvPr id="388151" name="Group 55"/>
          <p:cNvGrpSpPr>
            <a:grpSpLocks/>
          </p:cNvGrpSpPr>
          <p:nvPr/>
        </p:nvGrpSpPr>
        <p:grpSpPr bwMode="auto">
          <a:xfrm>
            <a:off x="6907213" y="1876425"/>
            <a:ext cx="3581400" cy="3352800"/>
            <a:chOff x="3360" y="1776"/>
            <a:chExt cx="2256" cy="2112"/>
          </a:xfrm>
        </p:grpSpPr>
        <p:sp>
          <p:nvSpPr>
            <p:cNvPr id="17413" name="Rectangle 38"/>
            <p:cNvSpPr>
              <a:spLocks noChangeArrowheads="1"/>
            </p:cNvSpPr>
            <p:nvPr/>
          </p:nvSpPr>
          <p:spPr bwMode="auto">
            <a:xfrm>
              <a:off x="3408" y="1776"/>
              <a:ext cx="2208" cy="2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17414" name="Group 39"/>
            <p:cNvGrpSpPr>
              <a:grpSpLocks/>
            </p:cNvGrpSpPr>
            <p:nvPr/>
          </p:nvGrpSpPr>
          <p:grpSpPr bwMode="auto">
            <a:xfrm>
              <a:off x="3360" y="2016"/>
              <a:ext cx="2208" cy="1817"/>
              <a:chOff x="3360" y="1776"/>
              <a:chExt cx="2208" cy="1817"/>
            </a:xfrm>
          </p:grpSpPr>
          <p:grpSp>
            <p:nvGrpSpPr>
              <p:cNvPr id="17415" name="Group 40"/>
              <p:cNvGrpSpPr>
                <a:grpSpLocks/>
              </p:cNvGrpSpPr>
              <p:nvPr/>
            </p:nvGrpSpPr>
            <p:grpSpPr bwMode="auto">
              <a:xfrm>
                <a:off x="3648" y="1776"/>
                <a:ext cx="1920" cy="1536"/>
                <a:chOff x="3552" y="1776"/>
                <a:chExt cx="1920" cy="1536"/>
              </a:xfrm>
            </p:grpSpPr>
            <p:sp>
              <p:nvSpPr>
                <p:cNvPr id="17418" name="Line 41"/>
                <p:cNvSpPr>
                  <a:spLocks noChangeShapeType="1"/>
                </p:cNvSpPr>
                <p:nvPr/>
              </p:nvSpPr>
              <p:spPr bwMode="auto">
                <a:xfrm>
                  <a:off x="3552" y="1776"/>
                  <a:ext cx="0" cy="153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19" name="Line 42"/>
                <p:cNvSpPr>
                  <a:spLocks noChangeShapeType="1"/>
                </p:cNvSpPr>
                <p:nvPr/>
              </p:nvSpPr>
              <p:spPr bwMode="auto">
                <a:xfrm>
                  <a:off x="3552" y="3312"/>
                  <a:ext cx="192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8139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3600" y="2814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5021" y="2016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4656" y="2304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2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896" y="2160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3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416" y="2160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311" y="2415"/>
                  <a:ext cx="355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5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224" y="2592"/>
                  <a:ext cx="354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6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744" y="2640"/>
                  <a:ext cx="356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38814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936" y="2736"/>
                  <a:ext cx="354" cy="32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dist="28398" dir="3806097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defRPr/>
                  </a:pPr>
                  <a:r>
                    <a:rPr lang="en-US" altLang="zh-CN" sz="2800">
                      <a:solidFill>
                        <a:schemeClr val="hlink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imes New Roman" panose="02020603050405020304" pitchFamily="18" charset="0"/>
                      <a:sym typeface="Wingdings 2" panose="05020102010507070707" pitchFamily="18" charset="2"/>
                    </a:rPr>
                    <a:t></a:t>
                  </a:r>
                </a:p>
              </p:txBody>
            </p:sp>
            <p:sp>
              <p:nvSpPr>
                <p:cNvPr id="17429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3600" y="2112"/>
                  <a:ext cx="1717" cy="947"/>
                </a:xfrm>
                <a:prstGeom prst="line">
                  <a:avLst/>
                </a:prstGeom>
                <a:noFill/>
                <a:ln w="28575">
                  <a:solidFill>
                    <a:schemeClr val="tx2"/>
                  </a:solidFill>
                  <a:round/>
                  <a:headEnd/>
                  <a:tailEnd/>
                </a:ln>
                <a:effectLst>
                  <a:outerShdw dist="17961" dir="8100000" algn="ctr" rotWithShape="0">
                    <a:schemeClr val="bg2"/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8149" name="Text Box 53"/>
              <p:cNvSpPr txBox="1">
                <a:spLocks noChangeArrowheads="1"/>
              </p:cNvSpPr>
              <p:nvPr/>
            </p:nvSpPr>
            <p:spPr bwMode="auto">
              <a:xfrm>
                <a:off x="5232" y="3360"/>
                <a:ext cx="28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388150" name="Text Box 54"/>
              <p:cNvSpPr txBox="1">
                <a:spLocks noChangeArrowheads="1"/>
              </p:cNvSpPr>
              <p:nvPr/>
            </p:nvSpPr>
            <p:spPr bwMode="auto">
              <a:xfrm>
                <a:off x="3360" y="1776"/>
                <a:ext cx="288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altLang="zh-CN" b="1" i="1"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y</a:t>
                </a:r>
              </a:p>
            </p:txBody>
          </p:sp>
        </p:grp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8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8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8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8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8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8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099" grpId="0" build="p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ChangeArrowheads="1"/>
          </p:cNvSpPr>
          <p:nvPr/>
        </p:nvSpPr>
        <p:spPr bwMode="auto">
          <a:xfrm>
            <a:off x="1919536" y="404664"/>
            <a:ext cx="678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 anchorCtr="1"/>
          <a:lstStyle>
            <a:lvl1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>
              <a:lnSpc>
                <a:spcPct val="95000"/>
              </a:lnSpc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4572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9144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1371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18288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rgbClr val="2E2E2E"/>
                </a:solidFill>
                <a:latin typeface="Arial" panose="020B0604020202020204" pitchFamily="34" charset="0"/>
              </a:rPr>
              <a:t>11.4    </a:t>
            </a:r>
            <a:r>
              <a:rPr lang="zh-CN" altLang="en-US" dirty="0">
                <a:solidFill>
                  <a:srgbClr val="2E2E2E"/>
                </a:solidFill>
                <a:latin typeface="Arial" panose="020B0604020202020204" pitchFamily="34" charset="0"/>
              </a:rPr>
              <a:t>残差分析</a:t>
            </a:r>
          </a:p>
        </p:txBody>
      </p:sp>
      <p:sp>
        <p:nvSpPr>
          <p:cNvPr id="750595" name="Rectangle 3"/>
          <p:cNvSpPr>
            <a:spLocks noChangeArrowheads="1"/>
          </p:cNvSpPr>
          <p:nvPr/>
        </p:nvSpPr>
        <p:spPr bwMode="auto">
          <a:xfrm>
            <a:off x="2424116" y="1981200"/>
            <a:ext cx="78628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812800" indent="-812800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indent="17145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57150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36800" indent="-508000">
              <a:spcBef>
                <a:spcPct val="20000"/>
              </a:spcBef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940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512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084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65600" indent="-5080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b="1" dirty="0">
                <a:solidFill>
                  <a:srgbClr val="2E2E2E"/>
                </a:solidFill>
              </a:rPr>
              <a:t>11.4.1  </a:t>
            </a:r>
            <a:r>
              <a:rPr lang="zh-CN" altLang="en-US" b="1" dirty="0">
                <a:solidFill>
                  <a:srgbClr val="2E2E2E"/>
                </a:solidFill>
              </a:rPr>
              <a:t>残差与残差图</a:t>
            </a:r>
          </a:p>
          <a:p>
            <a:pPr>
              <a:defRPr/>
            </a:pPr>
            <a:r>
              <a:rPr lang="en-US" altLang="zh-CN" b="1" dirty="0">
                <a:solidFill>
                  <a:srgbClr val="2E2E2E"/>
                </a:solidFill>
              </a:rPr>
              <a:t>11.4.2  </a:t>
            </a:r>
            <a:r>
              <a:rPr lang="zh-CN" altLang="en-US" b="1" dirty="0">
                <a:solidFill>
                  <a:srgbClr val="2E2E2E"/>
                </a:solidFill>
              </a:rPr>
              <a:t>标准化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dirty="0">
                <a:solidFill>
                  <a:srgbClr val="2E2E2E"/>
                </a:solidFill>
              </a:rPr>
              <a:t>残差与残差图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残差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(residual)</a:t>
            </a:r>
          </a:p>
        </p:txBody>
      </p:sp>
      <p:sp>
        <p:nvSpPr>
          <p:cNvPr id="79053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700216"/>
            <a:ext cx="7924800" cy="4243387"/>
          </a:xfrm>
        </p:spPr>
        <p:txBody>
          <a:bodyPr/>
          <a:lstStyle/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dirty="0"/>
              <a:t>因变量的观测值与根据估计的回归方程求出的预测值之差，用</a:t>
            </a:r>
            <a:r>
              <a:rPr lang="en-US" altLang="zh-CN" i="1" dirty="0">
                <a:latin typeface="Times New Roman" panose="02020603050405020304" pitchFamily="18" charset="0"/>
              </a:rPr>
              <a:t>e</a:t>
            </a:r>
            <a:r>
              <a:rPr lang="zh-CN" altLang="en-US" dirty="0"/>
              <a:t>表示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endParaRPr lang="zh-CN" altLang="en-US" dirty="0"/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dirty="0"/>
              <a:t>反映了用估计的回归方程去预测而引起的误差 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dirty="0"/>
              <a:t>可用于确定有关误差项</a:t>
            </a:r>
            <a:r>
              <a:rPr lang="zh-CN" altLang="en-US" dirty="0">
                <a:sym typeface="Symbol" panose="05050102010706020507" pitchFamily="18" charset="2"/>
              </a:rPr>
              <a:t></a:t>
            </a:r>
            <a:r>
              <a:rPr lang="zh-CN" altLang="en-US" dirty="0"/>
              <a:t>的假定是否成立 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dirty="0"/>
              <a:t>用于检测有影响的观测值</a:t>
            </a:r>
          </a:p>
        </p:txBody>
      </p:sp>
      <p:graphicFrame>
        <p:nvGraphicFramePr>
          <p:cNvPr id="165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497637"/>
              </p:ext>
            </p:extLst>
          </p:nvPr>
        </p:nvGraphicFramePr>
        <p:xfrm>
          <a:off x="5231904" y="1740064"/>
          <a:ext cx="1905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13" r:id="rId4" imgW="701091" imgH="220969" progId="Equation.3">
                  <p:embed/>
                </p:oleObj>
              </mc:Choice>
              <mc:Fallback>
                <p:oleObj r:id="rId4" imgW="701091" imgH="22096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1904" y="1740064"/>
                        <a:ext cx="1905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1796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228600"/>
            <a:ext cx="6705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残差图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(residual plot)</a:t>
            </a:r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700216"/>
            <a:ext cx="7924800" cy="4243387"/>
          </a:xfrm>
        </p:spPr>
        <p:txBody>
          <a:bodyPr/>
          <a:lstStyle/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/>
              <a:t>表示残差的图形</a:t>
            </a:r>
          </a:p>
          <a:p>
            <a:pPr marL="1219200" lvl="1" indent="-533400" algn="just">
              <a:spcBef>
                <a:spcPct val="30000"/>
              </a:spcBef>
              <a:defRPr/>
            </a:pPr>
            <a:r>
              <a:rPr lang="zh-CN" altLang="en-US"/>
              <a:t>关于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zh-CN" altLang="en-US"/>
              <a:t>的残差图</a:t>
            </a:r>
          </a:p>
          <a:p>
            <a:pPr marL="1219200" lvl="1" indent="-533400" algn="just">
              <a:spcBef>
                <a:spcPct val="30000"/>
              </a:spcBef>
              <a:defRPr/>
            </a:pPr>
            <a:r>
              <a:rPr lang="zh-CN" altLang="en-US"/>
              <a:t>关于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zh-CN" altLang="en-US"/>
              <a:t>的残差图</a:t>
            </a:r>
          </a:p>
          <a:p>
            <a:pPr marL="1219200" lvl="1" indent="-533400" algn="just">
              <a:spcBef>
                <a:spcPct val="30000"/>
              </a:spcBef>
              <a:defRPr/>
            </a:pPr>
            <a:r>
              <a:rPr lang="zh-CN" altLang="en-US"/>
              <a:t>标准化残差图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/>
              <a:t>用于判断误差</a:t>
            </a:r>
            <a:r>
              <a:rPr lang="zh-CN" altLang="en-US">
                <a:sym typeface="Symbol" panose="05050102010706020507" pitchFamily="18" charset="2"/>
              </a:rPr>
              <a:t></a:t>
            </a:r>
            <a:r>
              <a:rPr lang="zh-CN" altLang="en-US"/>
              <a:t>的假定是否成立 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/>
              <a:t>检测有影响的观测值</a:t>
            </a:r>
          </a:p>
        </p:txBody>
      </p:sp>
    </p:spTree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352800" y="228600"/>
            <a:ext cx="70104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残差与标准化残差图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699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84316"/>
            <a:ext cx="914400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8" name="Rectangle 5"/>
          <p:cNvSpPr>
            <a:spLocks noChangeArrowheads="1"/>
          </p:cNvSpPr>
          <p:nvPr/>
        </p:nvSpPr>
        <p:spPr bwMode="auto">
          <a:xfrm>
            <a:off x="8040688" y="1773238"/>
            <a:ext cx="1295400" cy="5084762"/>
          </a:xfrm>
          <a:prstGeom prst="rect">
            <a:avLst/>
          </a:prstGeom>
          <a:noFill/>
          <a:ln w="317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9989" name="Rectangle 6"/>
          <p:cNvSpPr>
            <a:spLocks noChangeArrowheads="1"/>
          </p:cNvSpPr>
          <p:nvPr/>
        </p:nvSpPr>
        <p:spPr bwMode="auto">
          <a:xfrm>
            <a:off x="6672263" y="1773238"/>
            <a:ext cx="1295400" cy="5084762"/>
          </a:xfrm>
          <a:prstGeom prst="rect">
            <a:avLst/>
          </a:prstGeom>
          <a:noFill/>
          <a:ln w="3175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9990" name="Rectangle 7"/>
          <p:cNvSpPr>
            <a:spLocks noChangeArrowheads="1"/>
          </p:cNvSpPr>
          <p:nvPr/>
        </p:nvSpPr>
        <p:spPr bwMode="auto">
          <a:xfrm>
            <a:off x="9409116" y="1773238"/>
            <a:ext cx="1258887" cy="5084762"/>
          </a:xfrm>
          <a:prstGeom prst="rect">
            <a:avLst/>
          </a:prstGeom>
          <a:noFill/>
          <a:ln w="317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99"/>
          <p:cNvSpPr>
            <a:spLocks noChangeArrowheads="1"/>
          </p:cNvSpPr>
          <p:nvPr/>
        </p:nvSpPr>
        <p:spPr bwMode="auto">
          <a:xfrm>
            <a:off x="152400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897027" name="Rectangle 3"/>
          <p:cNvSpPr>
            <a:spLocks noGrp="1" noChangeArrowheads="1"/>
          </p:cNvSpPr>
          <p:nvPr>
            <p:ph type="title"/>
          </p:nvPr>
        </p:nvSpPr>
        <p:spPr>
          <a:xfrm>
            <a:off x="3581400" y="228600"/>
            <a:ext cx="6705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残差图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形态及判别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172036" name="Line 5"/>
          <p:cNvSpPr>
            <a:spLocks noChangeShapeType="1"/>
          </p:cNvSpPr>
          <p:nvPr/>
        </p:nvSpPr>
        <p:spPr bwMode="auto">
          <a:xfrm flipH="1" flipV="1">
            <a:off x="2063750" y="2425703"/>
            <a:ext cx="1588" cy="23034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37" name="Line 7"/>
          <p:cNvSpPr>
            <a:spLocks noChangeShapeType="1"/>
          </p:cNvSpPr>
          <p:nvPr/>
        </p:nvSpPr>
        <p:spPr bwMode="auto">
          <a:xfrm>
            <a:off x="2065338" y="3578225"/>
            <a:ext cx="2374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38" name="Text Box 9"/>
          <p:cNvSpPr txBox="1">
            <a:spLocks noChangeArrowheads="1"/>
          </p:cNvSpPr>
          <p:nvPr/>
        </p:nvSpPr>
        <p:spPr bwMode="auto">
          <a:xfrm>
            <a:off x="2209803" y="37211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39" name="Text Box 11"/>
          <p:cNvSpPr txBox="1">
            <a:spLocks noChangeArrowheads="1"/>
          </p:cNvSpPr>
          <p:nvPr/>
        </p:nvSpPr>
        <p:spPr bwMode="auto">
          <a:xfrm>
            <a:off x="2786063" y="3794125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0" name="Text Box 12"/>
          <p:cNvSpPr txBox="1">
            <a:spLocks noChangeArrowheads="1"/>
          </p:cNvSpPr>
          <p:nvPr/>
        </p:nvSpPr>
        <p:spPr bwMode="auto">
          <a:xfrm>
            <a:off x="3433763" y="3578225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1" name="Text Box 13"/>
          <p:cNvSpPr txBox="1">
            <a:spLocks noChangeArrowheads="1"/>
          </p:cNvSpPr>
          <p:nvPr/>
        </p:nvSpPr>
        <p:spPr bwMode="auto">
          <a:xfrm>
            <a:off x="3505203" y="28575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2" name="Text Box 15"/>
          <p:cNvSpPr txBox="1">
            <a:spLocks noChangeArrowheads="1"/>
          </p:cNvSpPr>
          <p:nvPr/>
        </p:nvSpPr>
        <p:spPr bwMode="auto">
          <a:xfrm>
            <a:off x="3073403" y="3865566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3" name="Text Box 18"/>
          <p:cNvSpPr txBox="1">
            <a:spLocks noChangeArrowheads="1"/>
          </p:cNvSpPr>
          <p:nvPr/>
        </p:nvSpPr>
        <p:spPr bwMode="auto">
          <a:xfrm>
            <a:off x="3217863" y="3144841"/>
            <a:ext cx="360362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4" name="Text Box 19"/>
          <p:cNvSpPr txBox="1">
            <a:spLocks noChangeArrowheads="1"/>
          </p:cNvSpPr>
          <p:nvPr/>
        </p:nvSpPr>
        <p:spPr bwMode="auto">
          <a:xfrm>
            <a:off x="2713038" y="2928941"/>
            <a:ext cx="360362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5" name="Text Box 20"/>
          <p:cNvSpPr txBox="1">
            <a:spLocks noChangeArrowheads="1"/>
          </p:cNvSpPr>
          <p:nvPr/>
        </p:nvSpPr>
        <p:spPr bwMode="auto">
          <a:xfrm>
            <a:off x="3433763" y="3937000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6" name="Text Box 21"/>
          <p:cNvSpPr txBox="1">
            <a:spLocks noChangeArrowheads="1"/>
          </p:cNvSpPr>
          <p:nvPr/>
        </p:nvSpPr>
        <p:spPr bwMode="auto">
          <a:xfrm>
            <a:off x="2209803" y="2928941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7" name="Text Box 22"/>
          <p:cNvSpPr txBox="1">
            <a:spLocks noChangeArrowheads="1"/>
          </p:cNvSpPr>
          <p:nvPr/>
        </p:nvSpPr>
        <p:spPr bwMode="auto">
          <a:xfrm>
            <a:off x="2641603" y="3362325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48" name="Line 23"/>
          <p:cNvSpPr>
            <a:spLocks noChangeShapeType="1"/>
          </p:cNvSpPr>
          <p:nvPr/>
        </p:nvSpPr>
        <p:spPr bwMode="auto">
          <a:xfrm>
            <a:off x="2065341" y="2786063"/>
            <a:ext cx="2376487" cy="0"/>
          </a:xfrm>
          <a:prstGeom prst="line">
            <a:avLst/>
          </a:prstGeom>
          <a:noFill/>
          <a:ln w="12700">
            <a:solidFill>
              <a:srgbClr val="00FFFF"/>
            </a:solidFill>
            <a:prstDash val="dash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49" name="Line 52"/>
          <p:cNvSpPr>
            <a:spLocks noChangeShapeType="1"/>
          </p:cNvSpPr>
          <p:nvPr/>
        </p:nvSpPr>
        <p:spPr bwMode="auto">
          <a:xfrm>
            <a:off x="2065338" y="4729163"/>
            <a:ext cx="23749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arrow" w="med" len="med"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50" name="Line 53"/>
          <p:cNvSpPr>
            <a:spLocks noChangeShapeType="1"/>
          </p:cNvSpPr>
          <p:nvPr/>
        </p:nvSpPr>
        <p:spPr bwMode="auto">
          <a:xfrm>
            <a:off x="2065341" y="3578225"/>
            <a:ext cx="2301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7078" name="Text Box 54"/>
          <p:cNvSpPr txBox="1">
            <a:spLocks noChangeArrowheads="1"/>
          </p:cNvSpPr>
          <p:nvPr/>
        </p:nvSpPr>
        <p:spPr bwMode="auto">
          <a:xfrm>
            <a:off x="2279650" y="5233991"/>
            <a:ext cx="19446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(a)</a:t>
            </a:r>
            <a:r>
              <a:rPr lang="zh-CN" altLang="en-US" sz="2200">
                <a:effectLst>
                  <a:outerShdw blurRad="38100" dist="38100" dir="2700000" algn="tl">
                    <a:srgbClr val="000000"/>
                  </a:outerShdw>
                </a:effectLst>
              </a:rPr>
              <a:t>满意模式</a:t>
            </a:r>
          </a:p>
        </p:txBody>
      </p:sp>
      <p:sp>
        <p:nvSpPr>
          <p:cNvPr id="172052" name="Text Box 55"/>
          <p:cNvSpPr txBox="1">
            <a:spLocks noChangeArrowheads="1"/>
          </p:cNvSpPr>
          <p:nvPr/>
        </p:nvSpPr>
        <p:spPr bwMode="auto">
          <a:xfrm>
            <a:off x="2209803" y="37211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3" name="Text Box 56"/>
          <p:cNvSpPr txBox="1">
            <a:spLocks noChangeArrowheads="1"/>
          </p:cNvSpPr>
          <p:nvPr/>
        </p:nvSpPr>
        <p:spPr bwMode="auto">
          <a:xfrm>
            <a:off x="2495553" y="39370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4" name="Text Box 57"/>
          <p:cNvSpPr txBox="1">
            <a:spLocks noChangeArrowheads="1"/>
          </p:cNvSpPr>
          <p:nvPr/>
        </p:nvSpPr>
        <p:spPr bwMode="auto">
          <a:xfrm>
            <a:off x="3000378" y="35052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5" name="Text Box 58"/>
          <p:cNvSpPr txBox="1">
            <a:spLocks noChangeArrowheads="1"/>
          </p:cNvSpPr>
          <p:nvPr/>
        </p:nvSpPr>
        <p:spPr bwMode="auto">
          <a:xfrm>
            <a:off x="3433763" y="3578225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6" name="Text Box 59"/>
          <p:cNvSpPr txBox="1">
            <a:spLocks noChangeArrowheads="1"/>
          </p:cNvSpPr>
          <p:nvPr/>
        </p:nvSpPr>
        <p:spPr bwMode="auto">
          <a:xfrm>
            <a:off x="3505203" y="28575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7" name="Text Box 61"/>
          <p:cNvSpPr txBox="1">
            <a:spLocks noChangeArrowheads="1"/>
          </p:cNvSpPr>
          <p:nvPr/>
        </p:nvSpPr>
        <p:spPr bwMode="auto">
          <a:xfrm>
            <a:off x="3073403" y="3865566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8" name="Text Box 64"/>
          <p:cNvSpPr txBox="1">
            <a:spLocks noChangeArrowheads="1"/>
          </p:cNvSpPr>
          <p:nvPr/>
        </p:nvSpPr>
        <p:spPr bwMode="auto">
          <a:xfrm>
            <a:off x="3000378" y="3144841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59" name="Text Box 65"/>
          <p:cNvSpPr txBox="1">
            <a:spLocks noChangeArrowheads="1"/>
          </p:cNvSpPr>
          <p:nvPr/>
        </p:nvSpPr>
        <p:spPr bwMode="auto">
          <a:xfrm>
            <a:off x="2495553" y="3014666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60" name="Text Box 66"/>
          <p:cNvSpPr txBox="1">
            <a:spLocks noChangeArrowheads="1"/>
          </p:cNvSpPr>
          <p:nvPr/>
        </p:nvSpPr>
        <p:spPr bwMode="auto">
          <a:xfrm>
            <a:off x="3433763" y="3937000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61" name="Text Box 67"/>
          <p:cNvSpPr txBox="1">
            <a:spLocks noChangeArrowheads="1"/>
          </p:cNvSpPr>
          <p:nvPr/>
        </p:nvSpPr>
        <p:spPr bwMode="auto">
          <a:xfrm>
            <a:off x="2209803" y="2928941"/>
            <a:ext cx="360363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62" name="Text Box 68"/>
          <p:cNvSpPr txBox="1">
            <a:spLocks noChangeArrowheads="1"/>
          </p:cNvSpPr>
          <p:nvPr/>
        </p:nvSpPr>
        <p:spPr bwMode="auto">
          <a:xfrm>
            <a:off x="3503613" y="3289300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63" name="Line 69"/>
          <p:cNvSpPr>
            <a:spLocks noChangeShapeType="1"/>
          </p:cNvSpPr>
          <p:nvPr/>
        </p:nvSpPr>
        <p:spPr bwMode="auto">
          <a:xfrm>
            <a:off x="2065341" y="2786063"/>
            <a:ext cx="2230437" cy="0"/>
          </a:xfrm>
          <a:prstGeom prst="line">
            <a:avLst/>
          </a:prstGeom>
          <a:noFill/>
          <a:ln w="12700">
            <a:solidFill>
              <a:srgbClr val="00FFFF"/>
            </a:solidFill>
            <a:prstDash val="dash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2064" name="Line 70"/>
          <p:cNvSpPr>
            <a:spLocks noChangeShapeType="1"/>
          </p:cNvSpPr>
          <p:nvPr/>
        </p:nvSpPr>
        <p:spPr bwMode="auto">
          <a:xfrm flipV="1">
            <a:off x="2063753" y="4292603"/>
            <a:ext cx="2303463" cy="4763"/>
          </a:xfrm>
          <a:prstGeom prst="line">
            <a:avLst/>
          </a:prstGeom>
          <a:noFill/>
          <a:ln w="12700">
            <a:solidFill>
              <a:srgbClr val="00FFFF"/>
            </a:solidFill>
            <a:prstDash val="dash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7095" name="Text Box 71"/>
          <p:cNvSpPr txBox="1">
            <a:spLocks noChangeArrowheads="1"/>
          </p:cNvSpPr>
          <p:nvPr/>
        </p:nvSpPr>
        <p:spPr bwMode="auto">
          <a:xfrm>
            <a:off x="1631953" y="2425700"/>
            <a:ext cx="504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残差</a:t>
            </a:r>
          </a:p>
        </p:txBody>
      </p:sp>
      <p:sp>
        <p:nvSpPr>
          <p:cNvPr id="897096" name="Text Box 72"/>
          <p:cNvSpPr txBox="1">
            <a:spLocks noChangeArrowheads="1"/>
          </p:cNvSpPr>
          <p:nvPr/>
        </p:nvSpPr>
        <p:spPr bwMode="auto">
          <a:xfrm>
            <a:off x="4006853" y="4729163"/>
            <a:ext cx="5048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i="1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72067" name="Text Box 208"/>
          <p:cNvSpPr txBox="1">
            <a:spLocks noChangeArrowheads="1"/>
          </p:cNvSpPr>
          <p:nvPr/>
        </p:nvSpPr>
        <p:spPr bwMode="auto">
          <a:xfrm>
            <a:off x="3792538" y="3144841"/>
            <a:ext cx="360362" cy="2746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897233" name="Text Box 209"/>
          <p:cNvSpPr txBox="1">
            <a:spLocks noChangeArrowheads="1"/>
          </p:cNvSpPr>
          <p:nvPr/>
        </p:nvSpPr>
        <p:spPr bwMode="auto">
          <a:xfrm>
            <a:off x="1703391" y="3362328"/>
            <a:ext cx="504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>
                <a:effectLst>
                  <a:outerShdw blurRad="38100" dist="38100" dir="2700000" algn="tl">
                    <a:srgbClr val="000000"/>
                  </a:outerShdw>
                </a:effectLst>
              </a:rPr>
              <a:t>0</a:t>
            </a:r>
          </a:p>
        </p:txBody>
      </p:sp>
      <p:sp>
        <p:nvSpPr>
          <p:cNvPr id="172069" name="Text Box 210"/>
          <p:cNvSpPr txBox="1">
            <a:spLocks noChangeArrowheads="1"/>
          </p:cNvSpPr>
          <p:nvPr/>
        </p:nvSpPr>
        <p:spPr bwMode="auto">
          <a:xfrm>
            <a:off x="2208213" y="3289300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70" name="Text Box 256"/>
          <p:cNvSpPr txBox="1">
            <a:spLocks noChangeArrowheads="1"/>
          </p:cNvSpPr>
          <p:nvPr/>
        </p:nvSpPr>
        <p:spPr bwMode="auto">
          <a:xfrm>
            <a:off x="3935413" y="3578225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71" name="Text Box 273"/>
          <p:cNvSpPr txBox="1">
            <a:spLocks noChangeArrowheads="1"/>
          </p:cNvSpPr>
          <p:nvPr/>
        </p:nvSpPr>
        <p:spPr bwMode="auto">
          <a:xfrm>
            <a:off x="3071813" y="2857500"/>
            <a:ext cx="360362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72" name="Text Box 274"/>
          <p:cNvSpPr txBox="1">
            <a:spLocks noChangeArrowheads="1"/>
          </p:cNvSpPr>
          <p:nvPr/>
        </p:nvSpPr>
        <p:spPr bwMode="auto">
          <a:xfrm>
            <a:off x="3863978" y="285750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sp>
        <p:nvSpPr>
          <p:cNvPr id="172073" name="Text Box 277"/>
          <p:cNvSpPr txBox="1">
            <a:spLocks noChangeArrowheads="1"/>
          </p:cNvSpPr>
          <p:nvPr/>
        </p:nvSpPr>
        <p:spPr bwMode="auto">
          <a:xfrm>
            <a:off x="4006853" y="3879850"/>
            <a:ext cx="360363" cy="2746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tx2"/>
                </a:solidFill>
                <a:sym typeface="Webdings" panose="05030102010509060703" pitchFamily="18" charset="2"/>
              </a:rPr>
              <a:t></a:t>
            </a:r>
          </a:p>
        </p:txBody>
      </p:sp>
      <p:grpSp>
        <p:nvGrpSpPr>
          <p:cNvPr id="897324" name="Group 300"/>
          <p:cNvGrpSpPr>
            <a:grpSpLocks/>
          </p:cNvGrpSpPr>
          <p:nvPr/>
        </p:nvGrpSpPr>
        <p:grpSpPr bwMode="auto">
          <a:xfrm>
            <a:off x="4654553" y="2420941"/>
            <a:ext cx="2881313" cy="3582987"/>
            <a:chOff x="1972" y="1525"/>
            <a:chExt cx="1815" cy="2257"/>
          </a:xfrm>
        </p:grpSpPr>
        <p:sp>
          <p:nvSpPr>
            <p:cNvPr id="172109" name="Text Box 63"/>
            <p:cNvSpPr txBox="1">
              <a:spLocks noChangeArrowheads="1"/>
            </p:cNvSpPr>
            <p:nvPr/>
          </p:nvSpPr>
          <p:spPr bwMode="auto">
            <a:xfrm>
              <a:off x="2925" y="2208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0" name="Line 211"/>
            <p:cNvSpPr>
              <a:spLocks noChangeShapeType="1"/>
            </p:cNvSpPr>
            <p:nvPr/>
          </p:nvSpPr>
          <p:spPr bwMode="auto">
            <a:xfrm flipV="1">
              <a:off x="2245" y="1525"/>
              <a:ext cx="0" cy="145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11" name="Line 213"/>
            <p:cNvSpPr>
              <a:spLocks noChangeShapeType="1"/>
            </p:cNvSpPr>
            <p:nvPr/>
          </p:nvSpPr>
          <p:spPr bwMode="auto">
            <a:xfrm>
              <a:off x="2245" y="2254"/>
              <a:ext cx="14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12" name="Text Box 214"/>
            <p:cNvSpPr txBox="1">
              <a:spLocks noChangeArrowheads="1"/>
            </p:cNvSpPr>
            <p:nvPr/>
          </p:nvSpPr>
          <p:spPr bwMode="auto">
            <a:xfrm>
              <a:off x="2381" y="234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3" name="Text Box 215"/>
            <p:cNvSpPr txBox="1">
              <a:spLocks noChangeArrowheads="1"/>
            </p:cNvSpPr>
            <p:nvPr/>
          </p:nvSpPr>
          <p:spPr bwMode="auto">
            <a:xfrm>
              <a:off x="2516" y="225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4" name="Text Box 216"/>
            <p:cNvSpPr txBox="1">
              <a:spLocks noChangeArrowheads="1"/>
            </p:cNvSpPr>
            <p:nvPr/>
          </p:nvSpPr>
          <p:spPr bwMode="auto">
            <a:xfrm>
              <a:off x="2744" y="239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5" name="Text Box 217"/>
            <p:cNvSpPr txBox="1">
              <a:spLocks noChangeArrowheads="1"/>
            </p:cNvSpPr>
            <p:nvPr/>
          </p:nvSpPr>
          <p:spPr bwMode="auto">
            <a:xfrm>
              <a:off x="3152" y="225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6" name="Text Box 218"/>
            <p:cNvSpPr txBox="1">
              <a:spLocks noChangeArrowheads="1"/>
            </p:cNvSpPr>
            <p:nvPr/>
          </p:nvSpPr>
          <p:spPr bwMode="auto">
            <a:xfrm>
              <a:off x="3197" y="180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7" name="Text Box 219"/>
            <p:cNvSpPr txBox="1">
              <a:spLocks noChangeArrowheads="1"/>
            </p:cNvSpPr>
            <p:nvPr/>
          </p:nvSpPr>
          <p:spPr bwMode="auto">
            <a:xfrm>
              <a:off x="2925" y="243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8" name="Text Box 220"/>
            <p:cNvSpPr txBox="1">
              <a:spLocks noChangeArrowheads="1"/>
            </p:cNvSpPr>
            <p:nvPr/>
          </p:nvSpPr>
          <p:spPr bwMode="auto">
            <a:xfrm>
              <a:off x="3469" y="243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19" name="Text Box 221"/>
            <p:cNvSpPr txBox="1">
              <a:spLocks noChangeArrowheads="1"/>
            </p:cNvSpPr>
            <p:nvPr/>
          </p:nvSpPr>
          <p:spPr bwMode="auto">
            <a:xfrm>
              <a:off x="3016" y="1981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0" name="Text Box 222"/>
            <p:cNvSpPr txBox="1">
              <a:spLocks noChangeArrowheads="1"/>
            </p:cNvSpPr>
            <p:nvPr/>
          </p:nvSpPr>
          <p:spPr bwMode="auto">
            <a:xfrm>
              <a:off x="2698" y="184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1" name="Text Box 223"/>
            <p:cNvSpPr txBox="1">
              <a:spLocks noChangeArrowheads="1"/>
            </p:cNvSpPr>
            <p:nvPr/>
          </p:nvSpPr>
          <p:spPr bwMode="auto">
            <a:xfrm>
              <a:off x="3152" y="248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2" name="Text Box 224"/>
            <p:cNvSpPr txBox="1">
              <a:spLocks noChangeArrowheads="1"/>
            </p:cNvSpPr>
            <p:nvPr/>
          </p:nvSpPr>
          <p:spPr bwMode="auto">
            <a:xfrm>
              <a:off x="3469" y="2027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3" name="Text Box 225"/>
            <p:cNvSpPr txBox="1">
              <a:spLocks noChangeArrowheads="1"/>
            </p:cNvSpPr>
            <p:nvPr/>
          </p:nvSpPr>
          <p:spPr bwMode="auto">
            <a:xfrm>
              <a:off x="2653" y="2118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4" name="Line 227"/>
            <p:cNvSpPr>
              <a:spLocks noChangeShapeType="1"/>
            </p:cNvSpPr>
            <p:nvPr/>
          </p:nvSpPr>
          <p:spPr bwMode="auto">
            <a:xfrm>
              <a:off x="2244" y="2435"/>
              <a:ext cx="1361" cy="363"/>
            </a:xfrm>
            <a:prstGeom prst="line">
              <a:avLst/>
            </a:prstGeom>
            <a:noFill/>
            <a:ln w="12700">
              <a:solidFill>
                <a:srgbClr val="00FFFF"/>
              </a:solidFill>
              <a:prstDash val="dash"/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25" name="Line 229"/>
            <p:cNvSpPr>
              <a:spLocks noChangeShapeType="1"/>
            </p:cNvSpPr>
            <p:nvPr/>
          </p:nvSpPr>
          <p:spPr bwMode="auto">
            <a:xfrm>
              <a:off x="2245" y="2976"/>
              <a:ext cx="1497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26" name="Line 230"/>
            <p:cNvSpPr>
              <a:spLocks noChangeShapeType="1"/>
            </p:cNvSpPr>
            <p:nvPr/>
          </p:nvSpPr>
          <p:spPr bwMode="auto">
            <a:xfrm>
              <a:off x="2245" y="2254"/>
              <a:ext cx="14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7255" name="Text Box 231"/>
            <p:cNvSpPr txBox="1">
              <a:spLocks noChangeArrowheads="1"/>
            </p:cNvSpPr>
            <p:nvPr/>
          </p:nvSpPr>
          <p:spPr bwMode="auto">
            <a:xfrm>
              <a:off x="2380" y="3297"/>
              <a:ext cx="1225" cy="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(b)</a:t>
              </a:r>
              <a:r>
                <a:rPr lang="zh-CN" altLang="en-US" sz="2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非常数方差</a:t>
              </a:r>
            </a:p>
          </p:txBody>
        </p:sp>
        <p:sp>
          <p:nvSpPr>
            <p:cNvPr id="172128" name="Text Box 232"/>
            <p:cNvSpPr txBox="1">
              <a:spLocks noChangeArrowheads="1"/>
            </p:cNvSpPr>
            <p:nvPr/>
          </p:nvSpPr>
          <p:spPr bwMode="auto">
            <a:xfrm>
              <a:off x="2381" y="234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29" name="Text Box 233"/>
            <p:cNvSpPr txBox="1">
              <a:spLocks noChangeArrowheads="1"/>
            </p:cNvSpPr>
            <p:nvPr/>
          </p:nvSpPr>
          <p:spPr bwMode="auto">
            <a:xfrm>
              <a:off x="3378" y="2299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0" name="Text Box 235"/>
            <p:cNvSpPr txBox="1">
              <a:spLocks noChangeArrowheads="1"/>
            </p:cNvSpPr>
            <p:nvPr/>
          </p:nvSpPr>
          <p:spPr bwMode="auto">
            <a:xfrm>
              <a:off x="3152" y="225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1" name="Text Box 236"/>
            <p:cNvSpPr txBox="1">
              <a:spLocks noChangeArrowheads="1"/>
            </p:cNvSpPr>
            <p:nvPr/>
          </p:nvSpPr>
          <p:spPr bwMode="auto">
            <a:xfrm>
              <a:off x="3197" y="180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2" name="Text Box 238"/>
            <p:cNvSpPr txBox="1">
              <a:spLocks noChangeArrowheads="1"/>
            </p:cNvSpPr>
            <p:nvPr/>
          </p:nvSpPr>
          <p:spPr bwMode="auto">
            <a:xfrm>
              <a:off x="3560" y="234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3" name="Text Box 239"/>
            <p:cNvSpPr txBox="1">
              <a:spLocks noChangeArrowheads="1"/>
            </p:cNvSpPr>
            <p:nvPr/>
          </p:nvSpPr>
          <p:spPr bwMode="auto">
            <a:xfrm>
              <a:off x="3016" y="1981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4" name="Text Box 240"/>
            <p:cNvSpPr txBox="1">
              <a:spLocks noChangeArrowheads="1"/>
            </p:cNvSpPr>
            <p:nvPr/>
          </p:nvSpPr>
          <p:spPr bwMode="auto">
            <a:xfrm>
              <a:off x="2698" y="184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5" name="Text Box 242"/>
            <p:cNvSpPr txBox="1">
              <a:spLocks noChangeArrowheads="1"/>
            </p:cNvSpPr>
            <p:nvPr/>
          </p:nvSpPr>
          <p:spPr bwMode="auto">
            <a:xfrm>
              <a:off x="2516" y="193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6" name="Text Box 243"/>
            <p:cNvSpPr txBox="1">
              <a:spLocks noChangeArrowheads="1"/>
            </p:cNvSpPr>
            <p:nvPr/>
          </p:nvSpPr>
          <p:spPr bwMode="auto">
            <a:xfrm>
              <a:off x="2970" y="180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37" name="Line 244"/>
            <p:cNvSpPr>
              <a:spLocks noChangeShapeType="1"/>
            </p:cNvSpPr>
            <p:nvPr/>
          </p:nvSpPr>
          <p:spPr bwMode="auto">
            <a:xfrm flipV="1">
              <a:off x="2244" y="1619"/>
              <a:ext cx="1316" cy="453"/>
            </a:xfrm>
            <a:prstGeom prst="line">
              <a:avLst/>
            </a:prstGeom>
            <a:noFill/>
            <a:ln w="12700">
              <a:solidFill>
                <a:srgbClr val="00FFFF"/>
              </a:solidFill>
              <a:prstDash val="dash"/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7270" name="Text Box 246"/>
            <p:cNvSpPr txBox="1">
              <a:spLocks noChangeArrowheads="1"/>
            </p:cNvSpPr>
            <p:nvPr/>
          </p:nvSpPr>
          <p:spPr bwMode="auto">
            <a:xfrm>
              <a:off x="1972" y="1528"/>
              <a:ext cx="318" cy="40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残差</a:t>
              </a:r>
            </a:p>
          </p:txBody>
        </p:sp>
        <p:sp>
          <p:nvSpPr>
            <p:cNvPr id="897271" name="Text Box 247"/>
            <p:cNvSpPr txBox="1">
              <a:spLocks noChangeArrowheads="1"/>
            </p:cNvSpPr>
            <p:nvPr/>
          </p:nvSpPr>
          <p:spPr bwMode="auto">
            <a:xfrm>
              <a:off x="3468" y="2979"/>
              <a:ext cx="31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2140" name="Text Box 248"/>
            <p:cNvSpPr txBox="1">
              <a:spLocks noChangeArrowheads="1"/>
            </p:cNvSpPr>
            <p:nvPr/>
          </p:nvSpPr>
          <p:spPr bwMode="auto">
            <a:xfrm>
              <a:off x="3469" y="166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897273" name="Text Box 249"/>
            <p:cNvSpPr txBox="1">
              <a:spLocks noChangeArrowheads="1"/>
            </p:cNvSpPr>
            <p:nvPr/>
          </p:nvSpPr>
          <p:spPr bwMode="auto">
            <a:xfrm>
              <a:off x="2017" y="2118"/>
              <a:ext cx="318" cy="25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172142" name="Text Box 250"/>
            <p:cNvSpPr txBox="1">
              <a:spLocks noChangeArrowheads="1"/>
            </p:cNvSpPr>
            <p:nvPr/>
          </p:nvSpPr>
          <p:spPr bwMode="auto">
            <a:xfrm>
              <a:off x="2380" y="207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43" name="Text Box 291"/>
            <p:cNvSpPr txBox="1">
              <a:spLocks noChangeArrowheads="1"/>
            </p:cNvSpPr>
            <p:nvPr/>
          </p:nvSpPr>
          <p:spPr bwMode="auto">
            <a:xfrm>
              <a:off x="3515" y="2571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44" name="Text Box 292"/>
            <p:cNvSpPr txBox="1">
              <a:spLocks noChangeArrowheads="1"/>
            </p:cNvSpPr>
            <p:nvPr/>
          </p:nvSpPr>
          <p:spPr bwMode="auto">
            <a:xfrm>
              <a:off x="3378" y="184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45" name="Text Box 293"/>
            <p:cNvSpPr txBox="1">
              <a:spLocks noChangeArrowheads="1"/>
            </p:cNvSpPr>
            <p:nvPr/>
          </p:nvSpPr>
          <p:spPr bwMode="auto">
            <a:xfrm>
              <a:off x="3197" y="1981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46" name="Text Box 294"/>
            <p:cNvSpPr txBox="1">
              <a:spLocks noChangeArrowheads="1"/>
            </p:cNvSpPr>
            <p:nvPr/>
          </p:nvSpPr>
          <p:spPr bwMode="auto">
            <a:xfrm>
              <a:off x="2834" y="1981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</p:grpSp>
      <p:grpSp>
        <p:nvGrpSpPr>
          <p:cNvPr id="897325" name="Group 301"/>
          <p:cNvGrpSpPr>
            <a:grpSpLocks/>
          </p:cNvGrpSpPr>
          <p:nvPr/>
        </p:nvGrpSpPr>
        <p:grpSpPr bwMode="auto">
          <a:xfrm>
            <a:off x="7537453" y="2420941"/>
            <a:ext cx="2879725" cy="3582987"/>
            <a:chOff x="3788" y="1525"/>
            <a:chExt cx="1814" cy="2257"/>
          </a:xfrm>
        </p:grpSpPr>
        <p:sp>
          <p:nvSpPr>
            <p:cNvPr id="172076" name="Line 251"/>
            <p:cNvSpPr>
              <a:spLocks noChangeShapeType="1"/>
            </p:cNvSpPr>
            <p:nvPr/>
          </p:nvSpPr>
          <p:spPr bwMode="auto">
            <a:xfrm flipH="1" flipV="1">
              <a:off x="4059" y="1525"/>
              <a:ext cx="2" cy="145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77" name="Line 253"/>
            <p:cNvSpPr>
              <a:spLocks noChangeShapeType="1"/>
            </p:cNvSpPr>
            <p:nvPr/>
          </p:nvSpPr>
          <p:spPr bwMode="auto">
            <a:xfrm>
              <a:off x="4061" y="2342"/>
              <a:ext cx="14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78" name="Text Box 254"/>
            <p:cNvSpPr txBox="1">
              <a:spLocks noChangeArrowheads="1"/>
            </p:cNvSpPr>
            <p:nvPr/>
          </p:nvSpPr>
          <p:spPr bwMode="auto">
            <a:xfrm>
              <a:off x="4197" y="243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79" name="Text Box 255"/>
            <p:cNvSpPr txBox="1">
              <a:spLocks noChangeArrowheads="1"/>
            </p:cNvSpPr>
            <p:nvPr/>
          </p:nvSpPr>
          <p:spPr bwMode="auto">
            <a:xfrm>
              <a:off x="4377" y="2523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0" name="Text Box 257"/>
            <p:cNvSpPr txBox="1">
              <a:spLocks noChangeArrowheads="1"/>
            </p:cNvSpPr>
            <p:nvPr/>
          </p:nvSpPr>
          <p:spPr bwMode="auto">
            <a:xfrm>
              <a:off x="4968" y="234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1" name="Text Box 258"/>
            <p:cNvSpPr txBox="1">
              <a:spLocks noChangeArrowheads="1"/>
            </p:cNvSpPr>
            <p:nvPr/>
          </p:nvSpPr>
          <p:spPr bwMode="auto">
            <a:xfrm>
              <a:off x="5057" y="220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2" name="Text Box 259"/>
            <p:cNvSpPr txBox="1">
              <a:spLocks noChangeArrowheads="1"/>
            </p:cNvSpPr>
            <p:nvPr/>
          </p:nvSpPr>
          <p:spPr bwMode="auto">
            <a:xfrm>
              <a:off x="4741" y="2523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3" name="Text Box 260"/>
            <p:cNvSpPr txBox="1">
              <a:spLocks noChangeArrowheads="1"/>
            </p:cNvSpPr>
            <p:nvPr/>
          </p:nvSpPr>
          <p:spPr bwMode="auto">
            <a:xfrm>
              <a:off x="5375" y="1843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4" name="Text Box 261"/>
            <p:cNvSpPr txBox="1">
              <a:spLocks noChangeArrowheads="1"/>
            </p:cNvSpPr>
            <p:nvPr/>
          </p:nvSpPr>
          <p:spPr bwMode="auto">
            <a:xfrm>
              <a:off x="4604" y="243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5" name="Text Box 262"/>
            <p:cNvSpPr txBox="1">
              <a:spLocks noChangeArrowheads="1"/>
            </p:cNvSpPr>
            <p:nvPr/>
          </p:nvSpPr>
          <p:spPr bwMode="auto">
            <a:xfrm>
              <a:off x="4785" y="2659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6" name="Text Box 263"/>
            <p:cNvSpPr txBox="1">
              <a:spLocks noChangeArrowheads="1"/>
            </p:cNvSpPr>
            <p:nvPr/>
          </p:nvSpPr>
          <p:spPr bwMode="auto">
            <a:xfrm>
              <a:off x="4968" y="2568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7" name="Text Box 264"/>
            <p:cNvSpPr txBox="1">
              <a:spLocks noChangeArrowheads="1"/>
            </p:cNvSpPr>
            <p:nvPr/>
          </p:nvSpPr>
          <p:spPr bwMode="auto">
            <a:xfrm>
              <a:off x="4241" y="2024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8" name="Text Box 265"/>
            <p:cNvSpPr txBox="1">
              <a:spLocks noChangeArrowheads="1"/>
            </p:cNvSpPr>
            <p:nvPr/>
          </p:nvSpPr>
          <p:spPr bwMode="auto">
            <a:xfrm>
              <a:off x="4469" y="220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89" name="Line 269"/>
            <p:cNvSpPr>
              <a:spLocks noChangeShapeType="1"/>
            </p:cNvSpPr>
            <p:nvPr/>
          </p:nvSpPr>
          <p:spPr bwMode="auto">
            <a:xfrm>
              <a:off x="4061" y="2976"/>
              <a:ext cx="1495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90" name="Line 270"/>
            <p:cNvSpPr>
              <a:spLocks noChangeShapeType="1"/>
            </p:cNvSpPr>
            <p:nvPr/>
          </p:nvSpPr>
          <p:spPr bwMode="auto">
            <a:xfrm>
              <a:off x="4061" y="2342"/>
              <a:ext cx="14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7295" name="Text Box 271"/>
            <p:cNvSpPr txBox="1">
              <a:spLocks noChangeArrowheads="1"/>
            </p:cNvSpPr>
            <p:nvPr/>
          </p:nvSpPr>
          <p:spPr bwMode="auto">
            <a:xfrm>
              <a:off x="4196" y="3297"/>
              <a:ext cx="1225" cy="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(c)</a:t>
              </a:r>
              <a:r>
                <a:rPr lang="zh-CN" altLang="en-US" sz="22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模型不合适</a:t>
              </a:r>
            </a:p>
          </p:txBody>
        </p:sp>
        <p:sp>
          <p:nvSpPr>
            <p:cNvPr id="172092" name="Text Box 272"/>
            <p:cNvSpPr txBox="1">
              <a:spLocks noChangeArrowheads="1"/>
            </p:cNvSpPr>
            <p:nvPr/>
          </p:nvSpPr>
          <p:spPr bwMode="auto">
            <a:xfrm>
              <a:off x="4197" y="243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3" name="Text Box 275"/>
            <p:cNvSpPr txBox="1">
              <a:spLocks noChangeArrowheads="1"/>
            </p:cNvSpPr>
            <p:nvPr/>
          </p:nvSpPr>
          <p:spPr bwMode="auto">
            <a:xfrm>
              <a:off x="4968" y="234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4" name="Text Box 276"/>
            <p:cNvSpPr txBox="1">
              <a:spLocks noChangeArrowheads="1"/>
            </p:cNvSpPr>
            <p:nvPr/>
          </p:nvSpPr>
          <p:spPr bwMode="auto">
            <a:xfrm>
              <a:off x="4830" y="220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5" name="Text Box 278"/>
            <p:cNvSpPr txBox="1">
              <a:spLocks noChangeArrowheads="1"/>
            </p:cNvSpPr>
            <p:nvPr/>
          </p:nvSpPr>
          <p:spPr bwMode="auto">
            <a:xfrm>
              <a:off x="5329" y="229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6" name="Text Box 279"/>
            <p:cNvSpPr txBox="1">
              <a:spLocks noChangeArrowheads="1"/>
            </p:cNvSpPr>
            <p:nvPr/>
          </p:nvSpPr>
          <p:spPr bwMode="auto">
            <a:xfrm>
              <a:off x="4332" y="2296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7" name="Text Box 280"/>
            <p:cNvSpPr txBox="1">
              <a:spLocks noChangeArrowheads="1"/>
            </p:cNvSpPr>
            <p:nvPr/>
          </p:nvSpPr>
          <p:spPr bwMode="auto">
            <a:xfrm>
              <a:off x="4558" y="2659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8" name="Text Box 281"/>
            <p:cNvSpPr txBox="1">
              <a:spLocks noChangeArrowheads="1"/>
            </p:cNvSpPr>
            <p:nvPr/>
          </p:nvSpPr>
          <p:spPr bwMode="auto">
            <a:xfrm>
              <a:off x="4968" y="2568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099" name="Text Box 282"/>
            <p:cNvSpPr txBox="1">
              <a:spLocks noChangeArrowheads="1"/>
            </p:cNvSpPr>
            <p:nvPr/>
          </p:nvSpPr>
          <p:spPr bwMode="auto">
            <a:xfrm>
              <a:off x="4059" y="1933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00" name="Text Box 283"/>
            <p:cNvSpPr txBox="1">
              <a:spLocks noChangeArrowheads="1"/>
            </p:cNvSpPr>
            <p:nvPr/>
          </p:nvSpPr>
          <p:spPr bwMode="auto">
            <a:xfrm>
              <a:off x="5148" y="2432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01" name="Freeform 285"/>
            <p:cNvSpPr>
              <a:spLocks/>
            </p:cNvSpPr>
            <p:nvPr/>
          </p:nvSpPr>
          <p:spPr bwMode="auto">
            <a:xfrm>
              <a:off x="4105" y="1661"/>
              <a:ext cx="1451" cy="590"/>
            </a:xfrm>
            <a:custGeom>
              <a:avLst/>
              <a:gdLst>
                <a:gd name="T0" fmla="*/ 0 w 1451"/>
                <a:gd name="T1" fmla="*/ 25 h 590"/>
                <a:gd name="T2" fmla="*/ 103 w 1451"/>
                <a:gd name="T3" fmla="*/ 199 h 590"/>
                <a:gd name="T4" fmla="*/ 223 w 1451"/>
                <a:gd name="T5" fmla="*/ 367 h 590"/>
                <a:gd name="T6" fmla="*/ 367 w 1451"/>
                <a:gd name="T7" fmla="*/ 487 h 590"/>
                <a:gd name="T8" fmla="*/ 487 w 1451"/>
                <a:gd name="T9" fmla="*/ 561 h 590"/>
                <a:gd name="T10" fmla="*/ 630 w 1451"/>
                <a:gd name="T11" fmla="*/ 590 h 590"/>
                <a:gd name="T12" fmla="*/ 785 w 1451"/>
                <a:gd name="T13" fmla="*/ 590 h 590"/>
                <a:gd name="T14" fmla="*/ 1003 w 1451"/>
                <a:gd name="T15" fmla="*/ 511 h 590"/>
                <a:gd name="T16" fmla="*/ 1177 w 1451"/>
                <a:gd name="T17" fmla="*/ 374 h 590"/>
                <a:gd name="T18" fmla="*/ 1315 w 1451"/>
                <a:gd name="T19" fmla="*/ 223 h 590"/>
                <a:gd name="T20" fmla="*/ 1451 w 1451"/>
                <a:gd name="T21" fmla="*/ 0 h 5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51" h="590">
                  <a:moveTo>
                    <a:pt x="0" y="25"/>
                  </a:moveTo>
                  <a:lnTo>
                    <a:pt x="103" y="199"/>
                  </a:lnTo>
                  <a:lnTo>
                    <a:pt x="223" y="367"/>
                  </a:lnTo>
                  <a:lnTo>
                    <a:pt x="367" y="487"/>
                  </a:lnTo>
                  <a:lnTo>
                    <a:pt x="487" y="561"/>
                  </a:lnTo>
                  <a:lnTo>
                    <a:pt x="630" y="590"/>
                  </a:lnTo>
                  <a:lnTo>
                    <a:pt x="785" y="590"/>
                  </a:lnTo>
                  <a:lnTo>
                    <a:pt x="1003" y="511"/>
                  </a:lnTo>
                  <a:lnTo>
                    <a:pt x="1177" y="374"/>
                  </a:lnTo>
                  <a:lnTo>
                    <a:pt x="1315" y="223"/>
                  </a:lnTo>
                  <a:lnTo>
                    <a:pt x="1451" y="0"/>
                  </a:lnTo>
                </a:path>
              </a:pathLst>
            </a:custGeom>
            <a:noFill/>
            <a:ln w="12700" cap="flat" cmpd="sng">
              <a:solidFill>
                <a:srgbClr val="00FFFF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7310" name="Text Box 286"/>
            <p:cNvSpPr txBox="1">
              <a:spLocks noChangeArrowheads="1"/>
            </p:cNvSpPr>
            <p:nvPr/>
          </p:nvSpPr>
          <p:spPr bwMode="auto">
            <a:xfrm>
              <a:off x="3788" y="1528"/>
              <a:ext cx="318" cy="40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残差</a:t>
              </a:r>
            </a:p>
          </p:txBody>
        </p:sp>
        <p:sp>
          <p:nvSpPr>
            <p:cNvPr id="897311" name="Text Box 287"/>
            <p:cNvSpPr txBox="1">
              <a:spLocks noChangeArrowheads="1"/>
            </p:cNvSpPr>
            <p:nvPr/>
          </p:nvSpPr>
          <p:spPr bwMode="auto">
            <a:xfrm>
              <a:off x="5284" y="2979"/>
              <a:ext cx="31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2104" name="Text Box 288"/>
            <p:cNvSpPr txBox="1">
              <a:spLocks noChangeArrowheads="1"/>
            </p:cNvSpPr>
            <p:nvPr/>
          </p:nvSpPr>
          <p:spPr bwMode="auto">
            <a:xfrm>
              <a:off x="5194" y="2069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897313" name="Text Box 289"/>
            <p:cNvSpPr txBox="1">
              <a:spLocks noChangeArrowheads="1"/>
            </p:cNvSpPr>
            <p:nvPr/>
          </p:nvSpPr>
          <p:spPr bwMode="auto">
            <a:xfrm>
              <a:off x="3833" y="2118"/>
              <a:ext cx="318" cy="25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0</a:t>
              </a:r>
            </a:p>
          </p:txBody>
        </p:sp>
        <p:sp>
          <p:nvSpPr>
            <p:cNvPr id="172106" name="Text Box 290"/>
            <p:cNvSpPr txBox="1">
              <a:spLocks noChangeArrowheads="1"/>
            </p:cNvSpPr>
            <p:nvPr/>
          </p:nvSpPr>
          <p:spPr bwMode="auto">
            <a:xfrm>
              <a:off x="4105" y="2160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  <p:sp>
          <p:nvSpPr>
            <p:cNvPr id="172107" name="Freeform 296"/>
            <p:cNvSpPr>
              <a:spLocks/>
            </p:cNvSpPr>
            <p:nvPr/>
          </p:nvSpPr>
          <p:spPr bwMode="auto">
            <a:xfrm>
              <a:off x="4105" y="2296"/>
              <a:ext cx="1451" cy="590"/>
            </a:xfrm>
            <a:custGeom>
              <a:avLst/>
              <a:gdLst>
                <a:gd name="T0" fmla="*/ 0 w 1451"/>
                <a:gd name="T1" fmla="*/ 25 h 590"/>
                <a:gd name="T2" fmla="*/ 103 w 1451"/>
                <a:gd name="T3" fmla="*/ 199 h 590"/>
                <a:gd name="T4" fmla="*/ 223 w 1451"/>
                <a:gd name="T5" fmla="*/ 367 h 590"/>
                <a:gd name="T6" fmla="*/ 367 w 1451"/>
                <a:gd name="T7" fmla="*/ 487 h 590"/>
                <a:gd name="T8" fmla="*/ 487 w 1451"/>
                <a:gd name="T9" fmla="*/ 561 h 590"/>
                <a:gd name="T10" fmla="*/ 630 w 1451"/>
                <a:gd name="T11" fmla="*/ 590 h 590"/>
                <a:gd name="T12" fmla="*/ 785 w 1451"/>
                <a:gd name="T13" fmla="*/ 590 h 590"/>
                <a:gd name="T14" fmla="*/ 1003 w 1451"/>
                <a:gd name="T15" fmla="*/ 511 h 590"/>
                <a:gd name="T16" fmla="*/ 1177 w 1451"/>
                <a:gd name="T17" fmla="*/ 374 h 590"/>
                <a:gd name="T18" fmla="*/ 1315 w 1451"/>
                <a:gd name="T19" fmla="*/ 223 h 590"/>
                <a:gd name="T20" fmla="*/ 1451 w 1451"/>
                <a:gd name="T21" fmla="*/ 0 h 5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51" h="590">
                  <a:moveTo>
                    <a:pt x="0" y="25"/>
                  </a:moveTo>
                  <a:lnTo>
                    <a:pt x="103" y="199"/>
                  </a:lnTo>
                  <a:lnTo>
                    <a:pt x="223" y="367"/>
                  </a:lnTo>
                  <a:lnTo>
                    <a:pt x="367" y="487"/>
                  </a:lnTo>
                  <a:lnTo>
                    <a:pt x="487" y="561"/>
                  </a:lnTo>
                  <a:lnTo>
                    <a:pt x="630" y="590"/>
                  </a:lnTo>
                  <a:lnTo>
                    <a:pt x="785" y="590"/>
                  </a:lnTo>
                  <a:lnTo>
                    <a:pt x="1003" y="511"/>
                  </a:lnTo>
                  <a:lnTo>
                    <a:pt x="1177" y="374"/>
                  </a:lnTo>
                  <a:lnTo>
                    <a:pt x="1315" y="223"/>
                  </a:lnTo>
                  <a:lnTo>
                    <a:pt x="1451" y="0"/>
                  </a:lnTo>
                </a:path>
              </a:pathLst>
            </a:custGeom>
            <a:noFill/>
            <a:ln w="12700" cap="flat" cmpd="sng">
              <a:solidFill>
                <a:srgbClr val="00FFFF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08" name="Text Box 297"/>
            <p:cNvSpPr txBox="1">
              <a:spLocks noChangeArrowheads="1"/>
            </p:cNvSpPr>
            <p:nvPr/>
          </p:nvSpPr>
          <p:spPr bwMode="auto">
            <a:xfrm>
              <a:off x="5329" y="2115"/>
              <a:ext cx="227" cy="17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solidFill>
                    <a:schemeClr val="tx2"/>
                  </a:solidFill>
                  <a:sym typeface="Webdings" panose="05030102010509060703" pitchFamily="18" charset="2"/>
                </a:rPr>
                <a:t>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7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97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6"/>
          <p:cNvSpPr>
            <a:spLocks noChangeArrowheads="1"/>
          </p:cNvSpPr>
          <p:nvPr/>
        </p:nvSpPr>
        <p:spPr bwMode="auto">
          <a:xfrm>
            <a:off x="152400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228600"/>
            <a:ext cx="67056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残差图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174084" name="Object 3"/>
          <p:cNvGraphicFramePr>
            <a:graphicFrameLocks noChangeAspect="1"/>
          </p:cNvGraphicFramePr>
          <p:nvPr/>
        </p:nvGraphicFramePr>
        <p:xfrm>
          <a:off x="2351088" y="1657350"/>
          <a:ext cx="76327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5" name="图表" r:id="rId4" imgW="3171749" imgH="1695602" progId="Excel.Chart.8">
                  <p:embed/>
                </p:oleObj>
              </mc:Choice>
              <mc:Fallback>
                <p:oleObj name="图表" r:id="rId4" imgW="3171749" imgH="1695602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1657350"/>
                        <a:ext cx="7632700" cy="494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5" name="Line 4"/>
          <p:cNvSpPr>
            <a:spLocks noChangeShapeType="1"/>
          </p:cNvSpPr>
          <p:nvPr/>
        </p:nvSpPr>
        <p:spPr bwMode="auto">
          <a:xfrm flipV="1">
            <a:off x="5105400" y="2362200"/>
            <a:ext cx="1219200" cy="3810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2286000"/>
            <a:ext cx="7772400" cy="1371600"/>
          </a:xfrm>
        </p:spPr>
        <p:txBody>
          <a:bodyPr anchor="ctr" anchorCtr="0"/>
          <a:lstStyle/>
          <a:p>
            <a:pPr>
              <a:defRPr/>
            </a:pPr>
            <a:r>
              <a:rPr lang="zh-CN" altLang="en-US" sz="4400" dirty="0">
                <a:solidFill>
                  <a:srgbClr val="2E2E2E"/>
                </a:solidFill>
              </a:rPr>
              <a:t>标准化残差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zo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228600"/>
            <a:ext cx="6705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标准化残差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standardized residual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06915" name="Rectangle 3"/>
          <p:cNvSpPr>
            <a:spLocks noGrp="1" noChangeArrowheads="1"/>
          </p:cNvSpPr>
          <p:nvPr>
            <p:ph idx="1"/>
          </p:nvPr>
        </p:nvSpPr>
        <p:spPr>
          <a:xfrm>
            <a:off x="1919291" y="1612900"/>
            <a:ext cx="8497887" cy="2247900"/>
          </a:xfrm>
        </p:spPr>
        <p:txBody>
          <a:bodyPr>
            <a:normAutofit/>
          </a:bodyPr>
          <a:lstStyle/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z="2800"/>
              <a:t>残差除以它的标准差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z="2800"/>
              <a:t>也称为</a:t>
            </a:r>
            <a:r>
              <a:rPr lang="en-US" altLang="zh-CN" sz="2800"/>
              <a:t>Pearson</a:t>
            </a:r>
            <a:r>
              <a:rPr lang="zh-CN" altLang="en-US" sz="2800"/>
              <a:t>残差或半学生化残差</a:t>
            </a:r>
            <a:r>
              <a:rPr lang="en-US" altLang="zh-CN" sz="2800"/>
              <a:t>(semi-studentized residuals) 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sz="2800"/>
              <a:t>计算公式为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180" name="Object 4"/>
              <p:cNvSpPr txBox="1"/>
              <p:nvPr/>
            </p:nvSpPr>
            <p:spPr bwMode="auto">
              <a:xfrm>
                <a:off x="4511675" y="2924178"/>
                <a:ext cx="2743200" cy="119062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78180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1675" y="2924178"/>
                <a:ext cx="2743200" cy="1190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181" name="Object 6"/>
              <p:cNvSpPr txBox="1"/>
              <p:nvPr/>
            </p:nvSpPr>
            <p:spPr bwMode="auto">
              <a:xfrm>
                <a:off x="3995738" y="4437066"/>
                <a:ext cx="3841750" cy="158432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CN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̄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bHide m:val="on"/>
                                          <m:supHide m:val="on"/>
                                          <m:ctrlP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̄"/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p>
                                              <m:r>
                                                <a:rPr lang="zh-CN" altLang="en-US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78181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95738" y="4437066"/>
                <a:ext cx="3841750" cy="1584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dist="1796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6920" name="Rectangle 8"/>
          <p:cNvSpPr>
            <a:spLocks noChangeArrowheads="1"/>
          </p:cNvSpPr>
          <p:nvPr/>
        </p:nvSpPr>
        <p:spPr bwMode="auto">
          <a:xfrm>
            <a:off x="2135188" y="4149725"/>
            <a:ext cx="8064500" cy="2160588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609600" indent="-609600" algn="l">
              <a:spcBef>
                <a:spcPct val="20000"/>
              </a:spcBef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219200" indent="-533400" algn="l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543050" indent="-457200" algn="l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09750" indent="-381000" algn="l">
              <a:spcBef>
                <a:spcPct val="20000"/>
              </a:spcBef>
              <a:buClr>
                <a:schemeClr val="accent1"/>
              </a:buClr>
              <a:buSzPct val="65000"/>
              <a:buFont typeface="Monotype Sorts" panose="05000000000000000000" pitchFamily="2" charset="2"/>
              <a:buChar char="l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09800" indent="-381000" algn="l">
              <a:spcBef>
                <a:spcPct val="20000"/>
              </a:spcBef>
              <a:buClr>
                <a:schemeClr val="folHlink"/>
              </a:buClr>
              <a:buSzPct val="100000"/>
              <a:buChar char="»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Char char="»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Char char="»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Char char="»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00000"/>
              <a:buChar char="»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30000"/>
              </a:spcBef>
              <a:defRPr/>
            </a:pPr>
            <a:r>
              <a:rPr lang="zh-CN" altLang="en-US" sz="2200" b="1">
                <a:solidFill>
                  <a:schemeClr val="tx2"/>
                </a:solidFill>
                <a:sym typeface="Wingdings 3" panose="05040102010807070707" pitchFamily="18" charset="2"/>
              </a:rPr>
              <a:t>注意：</a:t>
            </a:r>
            <a:r>
              <a:rPr lang="en-US" altLang="zh-CN" sz="2200"/>
              <a:t>Excel</a:t>
            </a:r>
            <a:r>
              <a:rPr lang="zh-CN" altLang="en-US" sz="2200"/>
              <a:t>给出的标准残差的计算公式为 </a:t>
            </a:r>
          </a:p>
          <a:p>
            <a:pPr algn="just">
              <a:spcBef>
                <a:spcPct val="30000"/>
              </a:spcBef>
              <a:defRPr/>
            </a:pPr>
            <a:endParaRPr lang="zh-CN" altLang="en-US" sz="2200"/>
          </a:p>
          <a:p>
            <a:pPr algn="just">
              <a:spcBef>
                <a:spcPct val="30000"/>
              </a:spcBef>
              <a:defRPr/>
            </a:pPr>
            <a:endParaRPr lang="zh-CN" altLang="en-US" sz="2200"/>
          </a:p>
          <a:p>
            <a:pPr algn="just">
              <a:spcBef>
                <a:spcPct val="30000"/>
              </a:spcBef>
              <a:defRPr/>
            </a:pPr>
            <a:endParaRPr lang="zh-CN" altLang="en-US" sz="2200"/>
          </a:p>
          <a:p>
            <a:pPr algn="just">
              <a:spcBef>
                <a:spcPct val="30000"/>
              </a:spcBef>
              <a:defRPr/>
            </a:pPr>
            <a:r>
              <a:rPr lang="zh-CN" altLang="en-US" sz="2200"/>
              <a:t>这实际上是</a:t>
            </a:r>
            <a:r>
              <a:rPr lang="zh-CN" altLang="en-US" sz="2200">
                <a:solidFill>
                  <a:schemeClr val="tx2"/>
                </a:solidFill>
              </a:rPr>
              <a:t>学生化删除残差</a:t>
            </a:r>
            <a:r>
              <a:rPr lang="en-US" altLang="zh-CN" sz="2200"/>
              <a:t>(studentized deleted residuals)</a:t>
            </a:r>
          </a:p>
        </p:txBody>
      </p:sp>
    </p:spTree>
  </p:cSld>
  <p:clrMapOvr>
    <a:masterClrMapping/>
  </p:clrMapOvr>
  <p:transition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228600"/>
            <a:ext cx="6705600" cy="1143000"/>
          </a:xfrm>
        </p:spPr>
        <p:txBody>
          <a:bodyPr/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标准化残差图</a:t>
            </a:r>
            <a:endParaRPr lang="zh-CN" altLang="en-US" sz="3600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700216"/>
            <a:ext cx="7924800" cy="4243387"/>
          </a:xfrm>
        </p:spPr>
        <p:txBody>
          <a:bodyPr/>
          <a:lstStyle/>
          <a:p>
            <a:pPr marL="609600" indent="-609600" algn="just">
              <a:spcBef>
                <a:spcPct val="30000"/>
              </a:spcBef>
              <a:defRPr/>
            </a:pPr>
            <a:r>
              <a:rPr lang="en-US" altLang="zh-CN">
                <a:solidFill>
                  <a:schemeClr val="accent2"/>
                </a:solidFill>
                <a:sym typeface="Wingdings 3" panose="05040102010807070707" pitchFamily="18" charset="2"/>
              </a:rPr>
              <a:t> </a:t>
            </a:r>
            <a:r>
              <a:rPr lang="zh-CN" altLang="en-US"/>
              <a:t>用以直观地判断误差项服从正态分布这一假定是否成立 </a:t>
            </a:r>
          </a:p>
          <a:p>
            <a:pPr marL="1219200" lvl="1" indent="-533400" algn="just">
              <a:spcBef>
                <a:spcPct val="30000"/>
              </a:spcBef>
              <a:defRPr/>
            </a:pPr>
            <a:r>
              <a:rPr lang="zh-CN" altLang="en-US"/>
              <a:t>若假定成立，标准化残差的分布也应服从正态分布</a:t>
            </a:r>
          </a:p>
          <a:p>
            <a:pPr marL="1219200" lvl="1" indent="-533400" algn="just">
              <a:spcBef>
                <a:spcPct val="30000"/>
              </a:spcBef>
              <a:defRPr/>
            </a:pPr>
            <a:r>
              <a:rPr lang="zh-CN" altLang="en-US"/>
              <a:t>在标准化残差图中，大约有</a:t>
            </a:r>
            <a:r>
              <a:rPr lang="en-US" altLang="zh-CN">
                <a:solidFill>
                  <a:srgbClr val="FFFF9B"/>
                </a:solidFill>
                <a:cs typeface="Times New Roman" panose="02020603050405020304" pitchFamily="18" charset="0"/>
              </a:rPr>
              <a:t>95%</a:t>
            </a:r>
            <a:r>
              <a:rPr lang="zh-CN" altLang="en-US"/>
              <a:t>的标准化残差在</a:t>
            </a:r>
            <a:r>
              <a:rPr lang="en-US" altLang="zh-CN">
                <a:solidFill>
                  <a:srgbClr val="FFFF9B"/>
                </a:solidFill>
                <a:cs typeface="Times New Roman" panose="02020603050405020304" pitchFamily="18" charset="0"/>
              </a:rPr>
              <a:t>-2</a:t>
            </a:r>
            <a:r>
              <a:rPr lang="zh-CN" altLang="en-US"/>
              <a:t>到</a:t>
            </a:r>
            <a:r>
              <a:rPr lang="en-US" altLang="zh-CN">
                <a:solidFill>
                  <a:srgbClr val="FFFF9B"/>
                </a:solidFill>
                <a:cs typeface="Times New Roman" panose="02020603050405020304" pitchFamily="18" charset="0"/>
              </a:rPr>
              <a:t>+2</a:t>
            </a:r>
            <a:r>
              <a:rPr lang="zh-CN" altLang="en-US"/>
              <a:t>之间 </a:t>
            </a: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67608" y="332656"/>
            <a:ext cx="6858000" cy="1066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相关关系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几个例子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692228" name="Text Box 4"/>
          <p:cNvSpPr txBox="1">
            <a:spLocks noChangeArrowheads="1"/>
          </p:cNvSpPr>
          <p:nvPr/>
        </p:nvSpPr>
        <p:spPr bwMode="auto">
          <a:xfrm>
            <a:off x="1992316" y="1700213"/>
            <a:ext cx="8351837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父亲身高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与子女身高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</a:t>
            </a:r>
          </a:p>
          <a:p>
            <a:pPr lvl="1"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收入水平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与受教育程度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</a:t>
            </a:r>
          </a:p>
          <a:p>
            <a:pPr lvl="1"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粮食单位面积产量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与施肥量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altLang="zh-CN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、降雨量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altLang="zh-CN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、温度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en-US" altLang="zh-CN" sz="3200" baseline="-250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</a:t>
            </a:r>
          </a:p>
          <a:p>
            <a:pPr lvl="1"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商品的消费量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与居民收入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</a:t>
            </a:r>
          </a:p>
          <a:p>
            <a:pPr lvl="1" algn="just">
              <a:spcBef>
                <a:spcPct val="5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商品销售额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与广告费支出</a:t>
            </a:r>
            <a:r>
              <a:rPr lang="en-US" altLang="zh-CN" sz="3200" i="1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 sz="3200" dirty="0">
                <a:solidFill>
                  <a:srgbClr val="2E2E2E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之间的关系</a:t>
            </a:r>
          </a:p>
        </p:txBody>
      </p:sp>
    </p:spTree>
  </p:cSld>
  <p:clrMapOvr>
    <a:masterClrMapping/>
  </p:clrMapOvr>
  <p:transition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8"/>
          <p:cNvSpPr>
            <a:spLocks noChangeArrowheads="1"/>
          </p:cNvSpPr>
          <p:nvPr/>
        </p:nvSpPr>
        <p:spPr bwMode="auto">
          <a:xfrm>
            <a:off x="1524000" y="1600200"/>
            <a:ext cx="9144000" cy="5257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Arial" panose="020B0604020202020204" pitchFamily="34" charset="0"/>
              </a:rPr>
              <a:t>标准化残差图</a:t>
            </a:r>
            <a:br>
              <a:rPr lang="zh-CN" altLang="en-US">
                <a:latin typeface="Arial" panose="020B0604020202020204" pitchFamily="34" charset="0"/>
              </a:rPr>
            </a:b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(</a:t>
            </a:r>
            <a:r>
              <a:rPr lang="zh-CN" altLang="en-US" sz="3600">
                <a:solidFill>
                  <a:schemeClr val="hlink"/>
                </a:solidFill>
                <a:latin typeface="Arial" panose="020B0604020202020204" pitchFamily="34" charset="0"/>
              </a:rPr>
              <a:t>例题分析</a:t>
            </a:r>
            <a:r>
              <a:rPr lang="en-US" altLang="zh-CN" sz="3600">
                <a:solidFill>
                  <a:schemeClr val="hlink"/>
                </a:solidFill>
                <a:latin typeface="Arial" panose="020B0604020202020204" pitchFamily="34" charset="0"/>
              </a:rPr>
              <a:t>)</a:t>
            </a:r>
          </a:p>
        </p:txBody>
      </p:sp>
      <p:graphicFrame>
        <p:nvGraphicFramePr>
          <p:cNvPr id="182276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4486275" y="3078163"/>
          <a:ext cx="321945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97" name="图表" r:id="rId4" imgW="3219602" imgH="1981200" progId="Excel.Chart.8">
                  <p:embed/>
                </p:oleObj>
              </mc:Choice>
              <mc:Fallback>
                <p:oleObj name="图表" r:id="rId4" imgW="3219602" imgH="1981200" progId="Excel.Chart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6275" y="3078163"/>
                        <a:ext cx="321945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77" name="Line 7"/>
          <p:cNvSpPr>
            <a:spLocks noChangeShapeType="1"/>
          </p:cNvSpPr>
          <p:nvPr/>
        </p:nvSpPr>
        <p:spPr bwMode="auto">
          <a:xfrm flipV="1">
            <a:off x="5016500" y="2492375"/>
            <a:ext cx="11430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本章小结</a:t>
            </a:r>
          </a:p>
        </p:txBody>
      </p:sp>
      <p:sp>
        <p:nvSpPr>
          <p:cNvPr id="377859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828800"/>
            <a:ext cx="8153400" cy="4343400"/>
          </a:xfrm>
        </p:spPr>
        <p:txBody>
          <a:bodyPr/>
          <a:lstStyle/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b="1"/>
              <a:t>变量间关系的度量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b="1"/>
              <a:t>回归模型、回归方程与估计的回归方程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/>
              <a:defRPr/>
            </a:pPr>
            <a:r>
              <a:rPr lang="zh-CN" altLang="en-US" b="1"/>
              <a:t>回归直线的拟合优度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 startAt="4"/>
              <a:defRPr/>
            </a:pPr>
            <a:r>
              <a:rPr lang="zh-CN" altLang="en-US" b="1"/>
              <a:t>回归分析中的显著性检验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 startAt="4"/>
              <a:defRPr/>
            </a:pPr>
            <a:r>
              <a:rPr lang="zh-CN" altLang="en-US" b="1"/>
              <a:t>估计和预测</a:t>
            </a:r>
          </a:p>
          <a:p>
            <a:pPr marL="609600" indent="-609600" algn="just">
              <a:spcBef>
                <a:spcPct val="30000"/>
              </a:spcBef>
              <a:buFontTx/>
              <a:buAutoNum type="arabicPeriod" startAt="4"/>
              <a:defRPr/>
            </a:pPr>
            <a:r>
              <a:rPr lang="zh-CN" altLang="en-US" b="1"/>
              <a:t>用</a:t>
            </a:r>
            <a:r>
              <a:rPr lang="en-US" altLang="zh-CN" b="1">
                <a:solidFill>
                  <a:schemeClr val="hlink"/>
                </a:solidFill>
              </a:rPr>
              <a:t>Excel </a:t>
            </a:r>
            <a:r>
              <a:rPr lang="zh-CN" altLang="en-US" b="1"/>
              <a:t>进行回归分析</a:t>
            </a:r>
          </a:p>
        </p:txBody>
      </p:sp>
    </p:spTree>
  </p:cSld>
  <p:clrMapOvr>
    <a:masterClrMapping/>
  </p:clrMapOvr>
  <p:transition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ChangeArrowheads="1"/>
          </p:cNvSpPr>
          <p:nvPr/>
        </p:nvSpPr>
        <p:spPr bwMode="auto">
          <a:xfrm>
            <a:off x="3657600" y="685800"/>
            <a:ext cx="5486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ctr"/>
          <a:lstStyle>
            <a:lvl1pPr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6000" b="1">
                <a:latin typeface="Book Antiqua" panose="02040602050305030304" pitchFamily="18" charset="0"/>
              </a:rPr>
              <a:t>结    束</a:t>
            </a:r>
          </a:p>
        </p:txBody>
      </p:sp>
      <p:graphicFrame>
        <p:nvGraphicFramePr>
          <p:cNvPr id="470019" name="Object 3"/>
          <p:cNvGraphicFramePr>
            <a:graphicFrameLocks noChangeAspect="1"/>
          </p:cNvGraphicFramePr>
          <p:nvPr/>
        </p:nvGraphicFramePr>
        <p:xfrm>
          <a:off x="4495800" y="1379538"/>
          <a:ext cx="3848100" cy="54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2" name="剪辑" r:id="rId4" imgW="3848100" imgH="5478463" progId="MS_ClipArt_Gallery.2">
                  <p:embed/>
                </p:oleObj>
              </mc:Choice>
              <mc:Fallback>
                <p:oleObj name="剪辑" r:id="rId4" imgW="3848100" imgH="5478463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379538"/>
                        <a:ext cx="3848100" cy="547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2" name="WordArt 4">
            <a:hlinkHover r:id="" action="ppaction://noaction" highlightClick="1"/>
          </p:cNvPr>
          <p:cNvSpPr>
            <a:spLocks noChangeArrowheads="1" noChangeShapeType="1" noTextEdit="1"/>
          </p:cNvSpPr>
          <p:nvPr/>
        </p:nvSpPr>
        <p:spPr bwMode="auto">
          <a:xfrm>
            <a:off x="7467600" y="3886200"/>
            <a:ext cx="2590800" cy="22098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altLang="zh-CN" sz="3600" kern="1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93"/>
                    </a:gs>
                    <a:gs pos="100000">
                      <a:srgbClr val="767644"/>
                    </a:gs>
                  </a:gsLst>
                  <a:lin ang="5400000" scaled="1"/>
                </a:gradFill>
                <a:cs typeface="Arial" panose="020B0604020202020204" pitchFamily="34" charset="0"/>
              </a:rPr>
              <a:t>THANKS</a:t>
            </a:r>
            <a:endParaRPr lang="zh-CN" altLang="en-US" sz="3600" kern="10">
              <a:ln w="9525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FFFF93"/>
                  </a:gs>
                  <a:gs pos="100000">
                    <a:srgbClr val="767644"/>
                  </a:gs>
                </a:gsLst>
                <a:lin ang="5400000" scaled="1"/>
              </a:gradFill>
              <a:cs typeface="Arial" panose="020B0604020202020204" pitchFamily="34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肥皂</Template>
  <TotalTime>4846</TotalTime>
  <Pages>125</Pages>
  <Words>5159</Words>
  <Application>Microsoft Office PowerPoint</Application>
  <PresentationFormat>宽屏</PresentationFormat>
  <Paragraphs>689</Paragraphs>
  <Slides>92</Slides>
  <Notes>87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92</vt:i4>
      </vt:variant>
    </vt:vector>
  </HeadingPairs>
  <TitlesOfParts>
    <vt:vector size="109" baseType="lpstr">
      <vt:lpstr>Arial</vt:lpstr>
      <vt:lpstr>Cambria Math</vt:lpstr>
      <vt:lpstr>Wingdings</vt:lpstr>
      <vt:lpstr>Times New Roman</vt:lpstr>
      <vt:lpstr>Symbol</vt:lpstr>
      <vt:lpstr>Book Antiqua</vt:lpstr>
      <vt:lpstr>宋体</vt:lpstr>
      <vt:lpstr>Calibri</vt:lpstr>
      <vt:lpstr>Garamond</vt:lpstr>
      <vt:lpstr>Century Gothic</vt:lpstr>
      <vt:lpstr>肥皂</vt:lpstr>
      <vt:lpstr>MS Org Chart</vt:lpstr>
      <vt:lpstr>剪辑</vt:lpstr>
      <vt:lpstr>图表</vt:lpstr>
      <vt:lpstr>Chart</vt:lpstr>
      <vt:lpstr>BMP 图象</vt:lpstr>
      <vt:lpstr>Equation.3</vt:lpstr>
      <vt:lpstr>第11章   一元线性回归</vt:lpstr>
      <vt:lpstr>第11章   一元线性回归</vt:lpstr>
      <vt:lpstr>学习目标</vt:lpstr>
      <vt:lpstr>PowerPoint 演示文稿</vt:lpstr>
      <vt:lpstr>变量间的关系</vt:lpstr>
      <vt:lpstr>函数关系</vt:lpstr>
      <vt:lpstr>函数关系 (几个例子)</vt:lpstr>
      <vt:lpstr>相关关系 (correlation)</vt:lpstr>
      <vt:lpstr>相关关系 (几个例子)</vt:lpstr>
      <vt:lpstr>相关关系的描述与测度 (散点图)</vt:lpstr>
      <vt:lpstr>相关分析及其假定</vt:lpstr>
      <vt:lpstr>散点图 (scatter diagram)</vt:lpstr>
      <vt:lpstr>相关关系 (类型)</vt:lpstr>
      <vt:lpstr>散点图 (例题分析)</vt:lpstr>
      <vt:lpstr>散点图 (例题分析)</vt:lpstr>
      <vt:lpstr>散点图 (不良贷款对其他变量的散点图)</vt:lpstr>
      <vt:lpstr>相关关系的描述与测度 (相关系数)</vt:lpstr>
      <vt:lpstr>相关系数 (correlation coefficient)</vt:lpstr>
      <vt:lpstr>相关系数  (计算公式)</vt:lpstr>
      <vt:lpstr>相关系数的性质</vt:lpstr>
      <vt:lpstr>相关系数的性质</vt:lpstr>
      <vt:lpstr>相关系数的经验解释</vt:lpstr>
      <vt:lpstr>相关系数 (例题分析)</vt:lpstr>
      <vt:lpstr>相关系数的显著性检验</vt:lpstr>
      <vt:lpstr>相关系数的显著性检验 (检验的步骤)</vt:lpstr>
      <vt:lpstr>相关系数的显著性检验 (例题分析)</vt:lpstr>
      <vt:lpstr>相关系数的显著性检验 (例题分析)</vt:lpstr>
      <vt:lpstr>PowerPoint 演示文稿</vt:lpstr>
      <vt:lpstr>什么是回归分析？ (Regression)</vt:lpstr>
      <vt:lpstr>一元线性回归模型</vt:lpstr>
      <vt:lpstr>回归模型 (regression model)</vt:lpstr>
      <vt:lpstr>回归模型的类型</vt:lpstr>
      <vt:lpstr>一元线性回归</vt:lpstr>
      <vt:lpstr>一元线性回归模型</vt:lpstr>
      <vt:lpstr>一元线性回归模型 (基本假定) </vt:lpstr>
      <vt:lpstr>一元线性回归模型 (基本假定) </vt:lpstr>
      <vt:lpstr>回归方程  (regression equation)</vt:lpstr>
      <vt:lpstr>估计的回归方程 (estimated regression equation)</vt:lpstr>
      <vt:lpstr>参数的最小二乘估计</vt:lpstr>
      <vt:lpstr>最小二乘估计 (method of least squares )</vt:lpstr>
      <vt:lpstr>Karl Gauss的最小化图</vt:lpstr>
      <vt:lpstr>最小二乘法  (    和    的计算公式)</vt:lpstr>
      <vt:lpstr>估计方程的求法 (例题分析)</vt:lpstr>
      <vt:lpstr>估计方程的求法 (例题分析)</vt:lpstr>
      <vt:lpstr>用Excel进行回归分析</vt:lpstr>
      <vt:lpstr>回归直线的拟合优度</vt:lpstr>
      <vt:lpstr>判定系数  (coefficient of determination)</vt:lpstr>
      <vt:lpstr>什么是变差</vt:lpstr>
      <vt:lpstr>误差的分解 (图示) </vt:lpstr>
      <vt:lpstr>误差平方和的分解  (三个平方和的关系) </vt:lpstr>
      <vt:lpstr>误差平方和的分解  (三个平方和的意义)</vt:lpstr>
      <vt:lpstr>判定系数R2   (coefficient of determination)</vt:lpstr>
      <vt:lpstr>判定系数   (例题分析)</vt:lpstr>
      <vt:lpstr>估计标准误差 (standard error of estimate)</vt:lpstr>
      <vt:lpstr>显著性检验</vt:lpstr>
      <vt:lpstr>线性关系的检验</vt:lpstr>
      <vt:lpstr>线性关系的检验  (检验的步骤) </vt:lpstr>
      <vt:lpstr>线性关系的检验  (例题分析) </vt:lpstr>
      <vt:lpstr>线性关系的检验  (方差分析表) </vt:lpstr>
      <vt:lpstr>回归系数的检验</vt:lpstr>
      <vt:lpstr>回归系数的检验  (检验步骤) </vt:lpstr>
      <vt:lpstr>回归系数的检验  (例题分析)</vt:lpstr>
      <vt:lpstr>回归系数的检验  (例题分析)</vt:lpstr>
      <vt:lpstr>回归分析结果的评价</vt:lpstr>
      <vt:lpstr>回归分析结果的评价</vt:lpstr>
      <vt:lpstr>Excel输出的部分回归结果</vt:lpstr>
      <vt:lpstr>PowerPoint 演示文稿</vt:lpstr>
      <vt:lpstr>利用回归方程进行估计和预测</vt:lpstr>
      <vt:lpstr>点估计</vt:lpstr>
      <vt:lpstr>点估计</vt:lpstr>
      <vt:lpstr> y 的两种点估计</vt:lpstr>
      <vt:lpstr>区间估计</vt:lpstr>
      <vt:lpstr>区间估计</vt:lpstr>
      <vt:lpstr>置信区间估计</vt:lpstr>
      <vt:lpstr>置信区间估计 (例题分析)</vt:lpstr>
      <vt:lpstr>预测区间估计</vt:lpstr>
      <vt:lpstr>预测区间估计 (例题分析)</vt:lpstr>
      <vt:lpstr>置信区间和预测区间 (例题分析)</vt:lpstr>
      <vt:lpstr>置信区间、预测区间、回归方程</vt:lpstr>
      <vt:lpstr>PowerPoint 演示文稿</vt:lpstr>
      <vt:lpstr>残差与残差图</vt:lpstr>
      <vt:lpstr>残差 (residual)</vt:lpstr>
      <vt:lpstr>残差图 (residual plot)</vt:lpstr>
      <vt:lpstr>残差与标准化残差图 (例题分析)</vt:lpstr>
      <vt:lpstr>残差图 (形态及判别)</vt:lpstr>
      <vt:lpstr>残差图 (例题分析)</vt:lpstr>
      <vt:lpstr>标准化残差</vt:lpstr>
      <vt:lpstr>标准化残差 (standardized residual)</vt:lpstr>
      <vt:lpstr>标准化残差图</vt:lpstr>
      <vt:lpstr>标准化残差图 (例题分析)</vt:lpstr>
      <vt:lpstr>本章小结</vt:lpstr>
      <vt:lpstr>PowerPoint 演示文稿</vt:lpstr>
    </vt:vector>
  </TitlesOfParts>
  <Company>_x0016__x0002__x000b_tѧͳ_x0006_ϵ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第十章  相关与回归分析</dc:title>
  <dc:subject>统计学—PowerPoint</dc:subject>
  <dc:creator>贾俊平</dc:creator>
  <cp:keywords/>
  <dc:description/>
  <cp:lastModifiedBy>Yoooooooooo Song</cp:lastModifiedBy>
  <cp:revision>871</cp:revision>
  <cp:lastPrinted>1995-07-04T22:12:30Z</cp:lastPrinted>
  <dcterms:created xsi:type="dcterms:W3CDTF">1995-07-14T16:13:14Z</dcterms:created>
  <dcterms:modified xsi:type="dcterms:W3CDTF">2020-05-19T02:02:49Z</dcterms:modified>
</cp:coreProperties>
</file>